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8" r:id="rId1"/>
  </p:sldMasterIdLst>
  <p:notesMasterIdLst>
    <p:notesMasterId r:id="rId25"/>
  </p:notesMasterIdLst>
  <p:sldIdLst>
    <p:sldId id="256" r:id="rId2"/>
    <p:sldId id="257" r:id="rId3"/>
    <p:sldId id="258" r:id="rId4"/>
    <p:sldId id="259" r:id="rId5"/>
    <p:sldId id="268" r:id="rId6"/>
    <p:sldId id="267" r:id="rId7"/>
    <p:sldId id="260" r:id="rId8"/>
    <p:sldId id="270" r:id="rId9"/>
    <p:sldId id="271" r:id="rId10"/>
    <p:sldId id="274" r:id="rId11"/>
    <p:sldId id="272" r:id="rId12"/>
    <p:sldId id="273" r:id="rId13"/>
    <p:sldId id="264" r:id="rId14"/>
    <p:sldId id="275" r:id="rId15"/>
    <p:sldId id="276" r:id="rId16"/>
    <p:sldId id="263" r:id="rId17"/>
    <p:sldId id="277" r:id="rId18"/>
    <p:sldId id="278" r:id="rId19"/>
    <p:sldId id="279" r:id="rId20"/>
    <p:sldId id="280" r:id="rId21"/>
    <p:sldId id="281" r:id="rId22"/>
    <p:sldId id="261"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5471"/>
    <a:srgbClr val="0A0A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2918" autoAdjust="0"/>
  </p:normalViewPr>
  <p:slideViewPr>
    <p:cSldViewPr snapToGrid="0">
      <p:cViewPr varScale="1">
        <p:scale>
          <a:sx n="76" d="100"/>
          <a:sy n="76" d="100"/>
        </p:scale>
        <p:origin x="946"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93F64D-985C-43DA-AA30-017E189A1DEA}" type="datetimeFigureOut">
              <a:rPr lang="en-US" smtClean="0"/>
              <a:t>6/18/2024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EFA275-E0A3-4EA5-9764-237E1CF9DC9C}" type="slidenum">
              <a:rPr lang="en-US" smtClean="0"/>
              <a:t>‹#›</a:t>
            </a:fld>
            <a:endParaRPr lang="en-US" dirty="0"/>
          </a:p>
        </p:txBody>
      </p:sp>
    </p:spTree>
    <p:extLst>
      <p:ext uri="{BB962C8B-B14F-4D97-AF65-F5344CB8AC3E}">
        <p14:creationId xmlns:p14="http://schemas.microsoft.com/office/powerpoint/2010/main" val="4822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EFA275-E0A3-4EA5-9764-237E1CF9DC9C}" type="slidenum">
              <a:rPr lang="en-US" smtClean="0"/>
              <a:t>1</a:t>
            </a:fld>
            <a:endParaRPr lang="en-US" dirty="0"/>
          </a:p>
        </p:txBody>
      </p:sp>
    </p:spTree>
    <p:extLst>
      <p:ext uri="{BB962C8B-B14F-4D97-AF65-F5344CB8AC3E}">
        <p14:creationId xmlns:p14="http://schemas.microsoft.com/office/powerpoint/2010/main" val="3432858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6FEF4-E3CA-39A4-572F-9B41DA63F2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406CC6-8441-35F5-F8D2-73BABAFEA2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2A2850-022B-0792-08AE-1E73AAB96141}"/>
              </a:ext>
            </a:extLst>
          </p:cNvPr>
          <p:cNvSpPr>
            <a:spLocks noGrp="1"/>
          </p:cNvSpPr>
          <p:nvPr>
            <p:ph type="dt" sz="half" idx="10"/>
          </p:nvPr>
        </p:nvSpPr>
        <p:spPr/>
        <p:txBody>
          <a:bodyPr/>
          <a:lstStyle/>
          <a:p>
            <a:fld id="{F2EE3B7B-C7B5-42CF-90CF-67B3D21B2314}" type="datetime1">
              <a:rPr lang="en-US" smtClean="0"/>
              <a:t>6/18/2024</a:t>
            </a:fld>
            <a:endParaRPr lang="en-US" dirty="0"/>
          </a:p>
        </p:txBody>
      </p:sp>
      <p:sp>
        <p:nvSpPr>
          <p:cNvPr id="5" name="Footer Placeholder 4">
            <a:extLst>
              <a:ext uri="{FF2B5EF4-FFF2-40B4-BE49-F238E27FC236}">
                <a16:creationId xmlns:a16="http://schemas.microsoft.com/office/drawing/2014/main" id="{EAD74262-82BB-C79F-8C32-3AAA0BC3983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AE64A064-64B7-BFD3-48CA-1AF40B082808}"/>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153702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2AEB-7269-A558-6EA0-22EB5CEF12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8A4E36-AD14-934F-E152-18D91A7E5F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A0D85-A901-68C3-F79C-484FD90DD930}"/>
              </a:ext>
            </a:extLst>
          </p:cNvPr>
          <p:cNvSpPr>
            <a:spLocks noGrp="1"/>
          </p:cNvSpPr>
          <p:nvPr>
            <p:ph type="dt" sz="half" idx="10"/>
          </p:nvPr>
        </p:nvSpPr>
        <p:spPr/>
        <p:txBody>
          <a:bodyPr/>
          <a:lstStyle/>
          <a:p>
            <a:fld id="{6BAD9902-F134-45BD-ABD2-80C28059B090}" type="datetime1">
              <a:rPr lang="en-US" smtClean="0"/>
              <a:t>6/18/2024</a:t>
            </a:fld>
            <a:endParaRPr lang="en-US" dirty="0"/>
          </a:p>
        </p:txBody>
      </p:sp>
      <p:sp>
        <p:nvSpPr>
          <p:cNvPr id="5" name="Footer Placeholder 4">
            <a:extLst>
              <a:ext uri="{FF2B5EF4-FFF2-40B4-BE49-F238E27FC236}">
                <a16:creationId xmlns:a16="http://schemas.microsoft.com/office/drawing/2014/main" id="{5EBC819B-21B1-7771-E251-3A5CFA40F718}"/>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12872BC-60C5-D763-7F90-72E9AE6F66FB}"/>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814509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FFF1D7-3549-9E20-BE68-7ECB8FBD45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2F673E-9851-9C3D-895F-07676D0DFF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7550F-4388-0096-1B2B-CB27AA0B4E15}"/>
              </a:ext>
            </a:extLst>
          </p:cNvPr>
          <p:cNvSpPr>
            <a:spLocks noGrp="1"/>
          </p:cNvSpPr>
          <p:nvPr>
            <p:ph type="dt" sz="half" idx="10"/>
          </p:nvPr>
        </p:nvSpPr>
        <p:spPr/>
        <p:txBody>
          <a:bodyPr/>
          <a:lstStyle/>
          <a:p>
            <a:fld id="{C2B04DB0-379A-41B7-9B29-7F42F0D571D5}" type="datetime1">
              <a:rPr lang="en-US" smtClean="0"/>
              <a:t>6/18/2024</a:t>
            </a:fld>
            <a:endParaRPr lang="en-US" dirty="0"/>
          </a:p>
        </p:txBody>
      </p:sp>
      <p:sp>
        <p:nvSpPr>
          <p:cNvPr id="5" name="Footer Placeholder 4">
            <a:extLst>
              <a:ext uri="{FF2B5EF4-FFF2-40B4-BE49-F238E27FC236}">
                <a16:creationId xmlns:a16="http://schemas.microsoft.com/office/drawing/2014/main" id="{E69F418B-72A7-F399-93F6-56FC86FF04E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E2DAD89B-03DB-FDE4-6654-95A038A18FF3}"/>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2944683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4895-D14C-929F-C4E9-34EC9471C7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22CE72-CCD2-679B-17CC-33C902A0FC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8422BD-38BC-F10A-FB5B-BEA4F1E4E0E3}"/>
              </a:ext>
            </a:extLst>
          </p:cNvPr>
          <p:cNvSpPr>
            <a:spLocks noGrp="1"/>
          </p:cNvSpPr>
          <p:nvPr>
            <p:ph type="dt" sz="half" idx="10"/>
          </p:nvPr>
        </p:nvSpPr>
        <p:spPr/>
        <p:txBody>
          <a:bodyPr/>
          <a:lstStyle/>
          <a:p>
            <a:fld id="{0F996519-E62D-4F8C-AE1E-36928EC7D15C}" type="datetime1">
              <a:rPr lang="en-US" smtClean="0"/>
              <a:t>6/18/2024</a:t>
            </a:fld>
            <a:endParaRPr lang="en-US" dirty="0"/>
          </a:p>
        </p:txBody>
      </p:sp>
      <p:sp>
        <p:nvSpPr>
          <p:cNvPr id="5" name="Footer Placeholder 4">
            <a:extLst>
              <a:ext uri="{FF2B5EF4-FFF2-40B4-BE49-F238E27FC236}">
                <a16:creationId xmlns:a16="http://schemas.microsoft.com/office/drawing/2014/main" id="{CEC36443-E304-998A-E701-1DE1233DAC9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5BC6795-E494-E689-8667-FEE1E7B9DE37}"/>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86285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8267-4F1C-4ACC-ABD3-79BDB300CA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8B58AF-3679-DA6B-06CC-51DBA565F37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576CFB-03A7-86FD-96F4-563CE38BC635}"/>
              </a:ext>
            </a:extLst>
          </p:cNvPr>
          <p:cNvSpPr>
            <a:spLocks noGrp="1"/>
          </p:cNvSpPr>
          <p:nvPr>
            <p:ph type="dt" sz="half" idx="10"/>
          </p:nvPr>
        </p:nvSpPr>
        <p:spPr/>
        <p:txBody>
          <a:bodyPr/>
          <a:lstStyle/>
          <a:p>
            <a:fld id="{6477AEB6-FCE1-4CD5-923B-84E54F1460D5}" type="datetime1">
              <a:rPr lang="en-US" smtClean="0"/>
              <a:t>6/18/2024</a:t>
            </a:fld>
            <a:endParaRPr lang="en-US" dirty="0"/>
          </a:p>
        </p:txBody>
      </p:sp>
      <p:sp>
        <p:nvSpPr>
          <p:cNvPr id="5" name="Footer Placeholder 4">
            <a:extLst>
              <a:ext uri="{FF2B5EF4-FFF2-40B4-BE49-F238E27FC236}">
                <a16:creationId xmlns:a16="http://schemas.microsoft.com/office/drawing/2014/main" id="{68EFF5E5-701E-10F9-62CF-60228FADE500}"/>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EF791BD9-0012-F044-CEB2-5900214B3B05}"/>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173919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3707-E643-2B13-A5B6-72422F949D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16C13B-8F9E-1FD7-DB7B-E0B04C8162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D19FC2-C5FA-FD74-2E40-B457858A29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4FDDB5-3CED-7AC9-F015-5121E83DDA8C}"/>
              </a:ext>
            </a:extLst>
          </p:cNvPr>
          <p:cNvSpPr>
            <a:spLocks noGrp="1"/>
          </p:cNvSpPr>
          <p:nvPr>
            <p:ph type="dt" sz="half" idx="10"/>
          </p:nvPr>
        </p:nvSpPr>
        <p:spPr/>
        <p:txBody>
          <a:bodyPr/>
          <a:lstStyle/>
          <a:p>
            <a:fld id="{96374C2F-71A1-43C9-B2F6-A4FAC8157F1A}" type="datetime1">
              <a:rPr lang="en-US" smtClean="0"/>
              <a:t>6/18/2024</a:t>
            </a:fld>
            <a:endParaRPr lang="en-US" dirty="0"/>
          </a:p>
        </p:txBody>
      </p:sp>
      <p:sp>
        <p:nvSpPr>
          <p:cNvPr id="6" name="Footer Placeholder 5">
            <a:extLst>
              <a:ext uri="{FF2B5EF4-FFF2-40B4-BE49-F238E27FC236}">
                <a16:creationId xmlns:a16="http://schemas.microsoft.com/office/drawing/2014/main" id="{75E88DEB-9BAE-3B9B-CFE6-22B49C4DFF9E}"/>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926904B-42CA-E785-0735-0CF0A4A93CD7}"/>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2576899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C6DF1-E35C-F874-E3C9-68A828C50C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257F5F-F576-68E8-FBD1-2AF8D44C96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0855A5-7F15-66FD-5C78-B48FBA9253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09FC7D-F15E-21E4-8D36-431E86225E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3739FC-76DD-7EF5-1478-74E5CB960C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70458F-E876-06A3-1E47-11DB9C3CC791}"/>
              </a:ext>
            </a:extLst>
          </p:cNvPr>
          <p:cNvSpPr>
            <a:spLocks noGrp="1"/>
          </p:cNvSpPr>
          <p:nvPr>
            <p:ph type="dt" sz="half" idx="10"/>
          </p:nvPr>
        </p:nvSpPr>
        <p:spPr/>
        <p:txBody>
          <a:bodyPr/>
          <a:lstStyle/>
          <a:p>
            <a:fld id="{AD631DCC-9916-4BB7-A2E9-25EC84C740A7}" type="datetime1">
              <a:rPr lang="en-US" smtClean="0"/>
              <a:t>6/18/2024</a:t>
            </a:fld>
            <a:endParaRPr lang="en-US" dirty="0"/>
          </a:p>
        </p:txBody>
      </p:sp>
      <p:sp>
        <p:nvSpPr>
          <p:cNvPr id="8" name="Footer Placeholder 7">
            <a:extLst>
              <a:ext uri="{FF2B5EF4-FFF2-40B4-BE49-F238E27FC236}">
                <a16:creationId xmlns:a16="http://schemas.microsoft.com/office/drawing/2014/main" id="{6C0AD31F-414C-FFF2-64C9-56B2091FCD82}"/>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AC57A6B5-D07C-09D6-6076-4C7E89B2F9F6}"/>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306125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8180-0053-784A-F847-932DBBA3D4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DCCD2D-27C2-6521-C3E2-C2023CF83BC8}"/>
              </a:ext>
            </a:extLst>
          </p:cNvPr>
          <p:cNvSpPr>
            <a:spLocks noGrp="1"/>
          </p:cNvSpPr>
          <p:nvPr>
            <p:ph type="dt" sz="half" idx="10"/>
          </p:nvPr>
        </p:nvSpPr>
        <p:spPr/>
        <p:txBody>
          <a:bodyPr/>
          <a:lstStyle/>
          <a:p>
            <a:fld id="{AF59146A-335D-4B7F-86AE-5D483B1F631C}" type="datetime1">
              <a:rPr lang="en-US" smtClean="0"/>
              <a:t>6/18/2024</a:t>
            </a:fld>
            <a:endParaRPr lang="en-US" dirty="0"/>
          </a:p>
        </p:txBody>
      </p:sp>
      <p:sp>
        <p:nvSpPr>
          <p:cNvPr id="4" name="Footer Placeholder 3">
            <a:extLst>
              <a:ext uri="{FF2B5EF4-FFF2-40B4-BE49-F238E27FC236}">
                <a16:creationId xmlns:a16="http://schemas.microsoft.com/office/drawing/2014/main" id="{DA724077-CF9E-B870-EFBB-D93534D0556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EDB64C8-3691-1113-970C-B71DF51189E3}"/>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2356193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A140BF-27FD-FE7F-43BA-306D14E0D256}"/>
              </a:ext>
            </a:extLst>
          </p:cNvPr>
          <p:cNvSpPr>
            <a:spLocks noGrp="1"/>
          </p:cNvSpPr>
          <p:nvPr>
            <p:ph type="dt" sz="half" idx="10"/>
          </p:nvPr>
        </p:nvSpPr>
        <p:spPr/>
        <p:txBody>
          <a:bodyPr/>
          <a:lstStyle/>
          <a:p>
            <a:fld id="{DD71D8EC-8E17-4CE6-99C2-C22488572868}" type="datetime1">
              <a:rPr lang="en-US" smtClean="0"/>
              <a:t>6/18/2024</a:t>
            </a:fld>
            <a:endParaRPr lang="en-US" dirty="0"/>
          </a:p>
        </p:txBody>
      </p:sp>
      <p:sp>
        <p:nvSpPr>
          <p:cNvPr id="3" name="Footer Placeholder 2">
            <a:extLst>
              <a:ext uri="{FF2B5EF4-FFF2-40B4-BE49-F238E27FC236}">
                <a16:creationId xmlns:a16="http://schemas.microsoft.com/office/drawing/2014/main" id="{72C5E210-BE5D-5346-5161-9D58AFED6D09}"/>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471F58D-B8DE-A9BC-4E73-85F5E1B3F675}"/>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3095386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C1E88-B786-A424-E910-AB2209B3D2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75FBF4-308B-99B0-D680-75BA818730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E6CEE1-C15C-96B5-E6B3-1403C54DAB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F58C3F-EB14-D97F-B4DB-6CA6C56E532A}"/>
              </a:ext>
            </a:extLst>
          </p:cNvPr>
          <p:cNvSpPr>
            <a:spLocks noGrp="1"/>
          </p:cNvSpPr>
          <p:nvPr>
            <p:ph type="dt" sz="half" idx="10"/>
          </p:nvPr>
        </p:nvSpPr>
        <p:spPr/>
        <p:txBody>
          <a:bodyPr/>
          <a:lstStyle/>
          <a:p>
            <a:fld id="{9A750ABA-DFFA-4B13-BB77-624D9164A38B}" type="datetime1">
              <a:rPr lang="en-US" smtClean="0"/>
              <a:t>6/18/2024</a:t>
            </a:fld>
            <a:endParaRPr lang="en-US" dirty="0"/>
          </a:p>
        </p:txBody>
      </p:sp>
      <p:sp>
        <p:nvSpPr>
          <p:cNvPr id="6" name="Footer Placeholder 5">
            <a:extLst>
              <a:ext uri="{FF2B5EF4-FFF2-40B4-BE49-F238E27FC236}">
                <a16:creationId xmlns:a16="http://schemas.microsoft.com/office/drawing/2014/main" id="{234EC325-FA3A-664B-3234-266225B2245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3EB10F9-B018-E659-1607-310D4FE31405}"/>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2076295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40F9D-EA83-56C6-F123-EA7673B568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922B00-10AC-B1D4-29AA-7B90FF9227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3643D14-8CF9-4213-A084-3A574CA82B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BCEAA1-3B42-2EC2-92BC-69030DB2266B}"/>
              </a:ext>
            </a:extLst>
          </p:cNvPr>
          <p:cNvSpPr>
            <a:spLocks noGrp="1"/>
          </p:cNvSpPr>
          <p:nvPr>
            <p:ph type="dt" sz="half" idx="10"/>
          </p:nvPr>
        </p:nvSpPr>
        <p:spPr/>
        <p:txBody>
          <a:bodyPr/>
          <a:lstStyle/>
          <a:p>
            <a:fld id="{3220A08F-2B1D-4498-A043-7C299B1C2561}" type="datetime1">
              <a:rPr lang="en-US" smtClean="0"/>
              <a:t>6/18/2024</a:t>
            </a:fld>
            <a:endParaRPr lang="en-US" dirty="0"/>
          </a:p>
        </p:txBody>
      </p:sp>
      <p:sp>
        <p:nvSpPr>
          <p:cNvPr id="6" name="Footer Placeholder 5">
            <a:extLst>
              <a:ext uri="{FF2B5EF4-FFF2-40B4-BE49-F238E27FC236}">
                <a16:creationId xmlns:a16="http://schemas.microsoft.com/office/drawing/2014/main" id="{8C99EEA9-B16A-2BBE-45A5-EECABF32DD83}"/>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41049FC-5D09-C752-8631-82517A22FFCF}"/>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3425116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B17695-FC41-6880-02DF-A2A495D925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D09FB2-1B0A-DE05-D67B-6A597601E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22A371-22EB-6C0C-57D7-89427DB642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67E9B64-DC09-41C8-9DE3-DA74AF8D2F97}" type="datetime1">
              <a:rPr lang="en-US" smtClean="0"/>
              <a:t>6/18/2024</a:t>
            </a:fld>
            <a:endParaRPr lang="en-US" dirty="0"/>
          </a:p>
        </p:txBody>
      </p:sp>
      <p:sp>
        <p:nvSpPr>
          <p:cNvPr id="5" name="Footer Placeholder 4">
            <a:extLst>
              <a:ext uri="{FF2B5EF4-FFF2-40B4-BE49-F238E27FC236}">
                <a16:creationId xmlns:a16="http://schemas.microsoft.com/office/drawing/2014/main" id="{AED82073-07AC-7CA9-241B-CEBC045E1C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dirty="0"/>
              <a:t>Sample Footer Text</a:t>
            </a:r>
          </a:p>
        </p:txBody>
      </p:sp>
      <p:sp>
        <p:nvSpPr>
          <p:cNvPr id="6" name="Slide Number Placeholder 5">
            <a:extLst>
              <a:ext uri="{FF2B5EF4-FFF2-40B4-BE49-F238E27FC236}">
                <a16:creationId xmlns:a16="http://schemas.microsoft.com/office/drawing/2014/main" id="{277C0137-8520-BB35-9BF3-5835AD33D2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E91CC32-6A6B-4E2E-BBA1-6864F305DA26}" type="slidenum">
              <a:rPr lang="en-US" smtClean="0"/>
              <a:t>‹#›</a:t>
            </a:fld>
            <a:endParaRPr lang="en-US" dirty="0"/>
          </a:p>
        </p:txBody>
      </p:sp>
    </p:spTree>
    <p:extLst>
      <p:ext uri="{BB962C8B-B14F-4D97-AF65-F5344CB8AC3E}">
        <p14:creationId xmlns:p14="http://schemas.microsoft.com/office/powerpoint/2010/main" val="156006829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file:///C:\Users\atwoo\OneDrive\Desktop\MSDA%20PAs\seanlahman.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30728-15F3-C296-347A-DA119CFBFADB}"/>
              </a:ext>
            </a:extLst>
          </p:cNvPr>
          <p:cNvSpPr>
            <a:spLocks noGrp="1"/>
          </p:cNvSpPr>
          <p:nvPr>
            <p:ph type="ctrTitle"/>
          </p:nvPr>
        </p:nvSpPr>
        <p:spPr>
          <a:xfrm>
            <a:off x="308388" y="5331673"/>
            <a:ext cx="6816312" cy="1337079"/>
          </a:xfrm>
        </p:spPr>
        <p:txBody>
          <a:bodyPr anchor="ctr">
            <a:normAutofit/>
          </a:bodyPr>
          <a:lstStyle/>
          <a:p>
            <a:r>
              <a:rPr lang="en-US" sz="3100" b="1" dirty="0"/>
              <a:t>An Analysis of Major League Baseball’s World Series Winners</a:t>
            </a:r>
          </a:p>
        </p:txBody>
      </p:sp>
      <p:sp>
        <p:nvSpPr>
          <p:cNvPr id="3" name="Subtitle 2">
            <a:extLst>
              <a:ext uri="{FF2B5EF4-FFF2-40B4-BE49-F238E27FC236}">
                <a16:creationId xmlns:a16="http://schemas.microsoft.com/office/drawing/2014/main" id="{BD1A8768-C955-A8B7-FE14-DAA9CB7CB62F}"/>
              </a:ext>
            </a:extLst>
          </p:cNvPr>
          <p:cNvSpPr>
            <a:spLocks noGrp="1"/>
          </p:cNvSpPr>
          <p:nvPr>
            <p:ph type="subTitle" idx="1"/>
          </p:nvPr>
        </p:nvSpPr>
        <p:spPr>
          <a:xfrm>
            <a:off x="8115298" y="5482186"/>
            <a:ext cx="3548892" cy="1064301"/>
          </a:xfrm>
        </p:spPr>
        <p:txBody>
          <a:bodyPr anchor="ctr">
            <a:normAutofit/>
          </a:bodyPr>
          <a:lstStyle/>
          <a:p>
            <a:r>
              <a:rPr lang="en-US" sz="1800" b="1" dirty="0"/>
              <a:t>Tucker Atwood</a:t>
            </a:r>
          </a:p>
          <a:p>
            <a:r>
              <a:rPr lang="en-US" sz="1800" b="1" dirty="0"/>
              <a:t>WGU MSDA</a:t>
            </a:r>
          </a:p>
        </p:txBody>
      </p:sp>
      <p:pic>
        <p:nvPicPr>
          <p:cNvPr id="32" name="Picture 31" descr="Overhead view of used baseballs">
            <a:extLst>
              <a:ext uri="{FF2B5EF4-FFF2-40B4-BE49-F238E27FC236}">
                <a16:creationId xmlns:a16="http://schemas.microsoft.com/office/drawing/2014/main" id="{A35A26EF-C94D-61DA-8A98-384D55851F01}"/>
              </a:ext>
            </a:extLst>
          </p:cNvPr>
          <p:cNvPicPr>
            <a:picLocks noChangeAspect="1"/>
          </p:cNvPicPr>
          <p:nvPr/>
        </p:nvPicPr>
        <p:blipFill rotWithShape="1">
          <a:blip r:embed="rId3"/>
          <a:srcRect t="20096" b="16702"/>
          <a:stretch/>
        </p:blipFill>
        <p:spPr>
          <a:xfrm>
            <a:off x="20" y="10"/>
            <a:ext cx="12191979" cy="5143490"/>
          </a:xfrm>
          <a:custGeom>
            <a:avLst/>
            <a:gdLst/>
            <a:ahLst/>
            <a:cxnLst/>
            <a:rect l="l" t="t" r="r" b="b"/>
            <a:pathLst>
              <a:path w="12191999" h="5143500">
                <a:moveTo>
                  <a:pt x="0" y="0"/>
                </a:moveTo>
                <a:lnTo>
                  <a:pt x="12191999" y="0"/>
                </a:lnTo>
                <a:lnTo>
                  <a:pt x="12191999" y="4503161"/>
                </a:lnTo>
                <a:lnTo>
                  <a:pt x="12178990" y="4632203"/>
                </a:lnTo>
                <a:cubicBezTo>
                  <a:pt x="12119280" y="4924000"/>
                  <a:pt x="11861099" y="5143500"/>
                  <a:pt x="11551650" y="5143500"/>
                </a:cubicBezTo>
                <a:lnTo>
                  <a:pt x="640350" y="5143500"/>
                </a:lnTo>
                <a:cubicBezTo>
                  <a:pt x="286694" y="5143500"/>
                  <a:pt x="0" y="4856806"/>
                  <a:pt x="0" y="4503150"/>
                </a:cubicBezTo>
                <a:close/>
              </a:path>
            </a:pathLst>
          </a:custGeom>
        </p:spPr>
      </p:pic>
    </p:spTree>
    <p:extLst>
      <p:ext uri="{BB962C8B-B14F-4D97-AF65-F5344CB8AC3E}">
        <p14:creationId xmlns:p14="http://schemas.microsoft.com/office/powerpoint/2010/main" val="2495552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C46B48-0D9B-5353-A7C1-35ADCB5D11A7}"/>
              </a:ext>
            </a:extLst>
          </p:cNvPr>
          <p:cNvSpPr>
            <a:spLocks noGrp="1"/>
          </p:cNvSpPr>
          <p:nvPr>
            <p:ph type="title"/>
          </p:nvPr>
        </p:nvSpPr>
        <p:spPr>
          <a:xfrm>
            <a:off x="1743670" y="585203"/>
            <a:ext cx="5323715" cy="1235489"/>
          </a:xfrm>
        </p:spPr>
        <p:txBody>
          <a:bodyPr anchor="b">
            <a:normAutofit/>
          </a:bodyPr>
          <a:lstStyle/>
          <a:p>
            <a:pPr algn="ctr"/>
            <a:r>
              <a:rPr lang="en-US" sz="4000" b="1" u="sng" dirty="0">
                <a:latin typeface="Arial" panose="020B0604020202020204" pitchFamily="34" charset="0"/>
                <a:cs typeface="Arial" panose="020B0604020202020204" pitchFamily="34" charset="0"/>
              </a:rPr>
              <a:t>Yearly League Average Adjustment</a:t>
            </a:r>
          </a:p>
        </p:txBody>
      </p:sp>
      <p:sp>
        <p:nvSpPr>
          <p:cNvPr id="81" name="Content Placeholder 2">
            <a:extLst>
              <a:ext uri="{FF2B5EF4-FFF2-40B4-BE49-F238E27FC236}">
                <a16:creationId xmlns:a16="http://schemas.microsoft.com/office/drawing/2014/main" id="{F1B2318E-7709-EF50-6654-8DAEED6757DA}"/>
              </a:ext>
            </a:extLst>
          </p:cNvPr>
          <p:cNvSpPr>
            <a:spLocks noGrp="1"/>
          </p:cNvSpPr>
          <p:nvPr>
            <p:ph idx="1"/>
          </p:nvPr>
        </p:nvSpPr>
        <p:spPr>
          <a:xfrm>
            <a:off x="1144923" y="2405894"/>
            <a:ext cx="6521210" cy="3535083"/>
          </a:xfrm>
        </p:spPr>
        <p:txBody>
          <a:bodyPr anchor="t">
            <a:noAutofit/>
          </a:bodyPr>
          <a:lstStyle/>
          <a:p>
            <a:pPr algn="just"/>
            <a:r>
              <a:rPr lang="en-US" sz="2400" dirty="0">
                <a:latin typeface="Arial" panose="020B0604020202020204" pitchFamily="34" charset="0"/>
                <a:cs typeface="Arial" panose="020B0604020202020204" pitchFamily="34" charset="0"/>
              </a:rPr>
              <a:t>To adjust for historical changes in strategies, rules, and trends, </a:t>
            </a:r>
            <a:r>
              <a:rPr lang="en-US" sz="2400" b="1" dirty="0">
                <a:latin typeface="Arial" panose="020B0604020202020204" pitchFamily="34" charset="0"/>
                <a:cs typeface="Arial" panose="020B0604020202020204" pitchFamily="34" charset="0"/>
              </a:rPr>
              <a:t>all statistics have been adjusted </a:t>
            </a:r>
            <a:r>
              <a:rPr lang="en-US" sz="2400" dirty="0">
                <a:latin typeface="Arial" panose="020B0604020202020204" pitchFamily="34" charset="0"/>
                <a:cs typeface="Arial" panose="020B0604020202020204" pitchFamily="34" charset="0"/>
              </a:rPr>
              <a:t>so that they are expressed in relation to the season’s average. This allows statistics from different eras to have similar weights and to be compared easily.</a:t>
            </a:r>
          </a:p>
          <a:p>
            <a:pPr algn="just"/>
            <a:r>
              <a:rPr lang="en-US" sz="2400" dirty="0">
                <a:latin typeface="Arial" panose="020B0604020202020204" pitchFamily="34" charset="0"/>
                <a:cs typeface="Arial" panose="020B0604020202020204" pitchFamily="34" charset="0"/>
              </a:rPr>
              <a:t>As a result, all statistics can be assessed with the following considerations:</a:t>
            </a:r>
          </a:p>
        </p:txBody>
      </p:sp>
      <p:sp>
        <p:nvSpPr>
          <p:cNvPr id="129" name="Rectangle 128">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C1AFD37-14D2-6874-8310-BD9FFEBF5639}"/>
              </a:ext>
            </a:extLst>
          </p:cNvPr>
          <p:cNvSpPr>
            <a:spLocks noGrp="1"/>
          </p:cNvSpPr>
          <p:nvPr>
            <p:ph type="sldNum" sz="quarter" idx="12"/>
          </p:nvPr>
        </p:nvSpPr>
        <p:spPr>
          <a:xfrm>
            <a:off x="11704320" y="6459378"/>
            <a:ext cx="448056" cy="365125"/>
          </a:xfrm>
        </p:spPr>
        <p:txBody>
          <a:bodyPr>
            <a:normAutofit/>
          </a:bodyPr>
          <a:lstStyle/>
          <a:p>
            <a:pPr>
              <a:spcAft>
                <a:spcPts val="600"/>
              </a:spcAft>
            </a:pPr>
            <a:fld id="{6E91CC32-6A6B-4E2E-BBA1-6864F305DA26}" type="slidenum">
              <a:rPr lang="en-US" sz="1100">
                <a:solidFill>
                  <a:srgbClr val="FFFFFF"/>
                </a:solidFill>
              </a:rPr>
              <a:pPr>
                <a:spcAft>
                  <a:spcPts val="600"/>
                </a:spcAft>
              </a:pPr>
              <a:t>10</a:t>
            </a:fld>
            <a:endParaRPr lang="en-US" sz="1100" dirty="0">
              <a:solidFill>
                <a:srgbClr val="FFFFFF"/>
              </a:solidFill>
            </a:endParaRPr>
          </a:p>
        </p:txBody>
      </p:sp>
      <p:graphicFrame>
        <p:nvGraphicFramePr>
          <p:cNvPr id="3" name="Table 2">
            <a:extLst>
              <a:ext uri="{FF2B5EF4-FFF2-40B4-BE49-F238E27FC236}">
                <a16:creationId xmlns:a16="http://schemas.microsoft.com/office/drawing/2014/main" id="{E02690A3-8003-66C9-F74F-E6624EF5E2C2}"/>
              </a:ext>
            </a:extLst>
          </p:cNvPr>
          <p:cNvGraphicFramePr>
            <a:graphicFrameLocks noGrp="1"/>
          </p:cNvGraphicFramePr>
          <p:nvPr>
            <p:extLst>
              <p:ext uri="{D42A27DB-BD31-4B8C-83A1-F6EECF244321}">
                <p14:modId xmlns:p14="http://schemas.microsoft.com/office/powerpoint/2010/main" val="291522624"/>
              </p:ext>
            </p:extLst>
          </p:nvPr>
        </p:nvGraphicFramePr>
        <p:xfrm>
          <a:off x="8123333" y="1616951"/>
          <a:ext cx="4068667" cy="3166442"/>
        </p:xfrm>
        <a:graphic>
          <a:graphicData uri="http://schemas.openxmlformats.org/drawingml/2006/table">
            <a:tbl>
              <a:tblPr firstRow="1" bandRow="1">
                <a:tableStyleId>{073A0DAA-6AF3-43AB-8588-CEC1D06C72B9}</a:tableStyleId>
              </a:tblPr>
              <a:tblGrid>
                <a:gridCol w="1669060">
                  <a:extLst>
                    <a:ext uri="{9D8B030D-6E8A-4147-A177-3AD203B41FA5}">
                      <a16:colId xmlns:a16="http://schemas.microsoft.com/office/drawing/2014/main" val="2686811961"/>
                    </a:ext>
                  </a:extLst>
                </a:gridCol>
                <a:gridCol w="2399607">
                  <a:extLst>
                    <a:ext uri="{9D8B030D-6E8A-4147-A177-3AD203B41FA5}">
                      <a16:colId xmlns:a16="http://schemas.microsoft.com/office/drawing/2014/main" val="2291845771"/>
                    </a:ext>
                  </a:extLst>
                </a:gridCol>
              </a:tblGrid>
              <a:tr h="658193">
                <a:tc>
                  <a:txBody>
                    <a:bodyPr/>
                    <a:lstStyle/>
                    <a:p>
                      <a:pPr algn="ctr"/>
                      <a:r>
                        <a:rPr lang="en-US" sz="1800" b="1" dirty="0"/>
                        <a:t>Year-adjusted value</a:t>
                      </a:r>
                    </a:p>
                  </a:txBody>
                  <a:tcPr marL="88945" marR="88945" marT="44472" marB="44472"/>
                </a:tc>
                <a:tc>
                  <a:txBody>
                    <a:bodyPr/>
                    <a:lstStyle/>
                    <a:p>
                      <a:pPr algn="ctr"/>
                      <a:r>
                        <a:rPr lang="en-US" sz="1800" b="1" dirty="0"/>
                        <a:t>Assessment</a:t>
                      </a:r>
                    </a:p>
                  </a:txBody>
                  <a:tcPr marL="88945" marR="88945" marT="44472" marB="44472"/>
                </a:tc>
                <a:extLst>
                  <a:ext uri="{0D108BD9-81ED-4DB2-BD59-A6C34878D82A}">
                    <a16:rowId xmlns:a16="http://schemas.microsoft.com/office/drawing/2014/main" val="3974381956"/>
                  </a:ext>
                </a:extLst>
              </a:tr>
              <a:tr h="925028">
                <a:tc>
                  <a:txBody>
                    <a:bodyPr/>
                    <a:lstStyle/>
                    <a:p>
                      <a:pPr algn="ctr"/>
                      <a:r>
                        <a:rPr lang="en-US" sz="1800" b="1" dirty="0"/>
                        <a:t>Below 100</a:t>
                      </a:r>
                    </a:p>
                  </a:txBody>
                  <a:tcPr marL="88945" marR="88945" marT="44472" marB="44472"/>
                </a:tc>
                <a:tc>
                  <a:txBody>
                    <a:bodyPr/>
                    <a:lstStyle/>
                    <a:p>
                      <a:pPr algn="ctr"/>
                      <a:r>
                        <a:rPr lang="en-US" sz="1800" b="1" dirty="0"/>
                        <a:t>Less than league average in that season</a:t>
                      </a:r>
                    </a:p>
                  </a:txBody>
                  <a:tcPr marL="88945" marR="88945" marT="44472" marB="44472"/>
                </a:tc>
                <a:extLst>
                  <a:ext uri="{0D108BD9-81ED-4DB2-BD59-A6C34878D82A}">
                    <a16:rowId xmlns:a16="http://schemas.microsoft.com/office/drawing/2014/main" val="1821989609"/>
                  </a:ext>
                </a:extLst>
              </a:tr>
              <a:tr h="658193">
                <a:tc>
                  <a:txBody>
                    <a:bodyPr/>
                    <a:lstStyle/>
                    <a:p>
                      <a:pPr algn="ctr"/>
                      <a:r>
                        <a:rPr lang="en-US" sz="1800" b="1" dirty="0"/>
                        <a:t>100</a:t>
                      </a:r>
                    </a:p>
                  </a:txBody>
                  <a:tcPr marL="88945" marR="88945" marT="44472" marB="44472"/>
                </a:tc>
                <a:tc>
                  <a:txBody>
                    <a:bodyPr/>
                    <a:lstStyle/>
                    <a:p>
                      <a:pPr algn="ctr"/>
                      <a:r>
                        <a:rPr lang="en-US" sz="1800" b="1" dirty="0"/>
                        <a:t>League average in that season</a:t>
                      </a:r>
                    </a:p>
                  </a:txBody>
                  <a:tcPr marL="88945" marR="88945" marT="44472" marB="44472"/>
                </a:tc>
                <a:extLst>
                  <a:ext uri="{0D108BD9-81ED-4DB2-BD59-A6C34878D82A}">
                    <a16:rowId xmlns:a16="http://schemas.microsoft.com/office/drawing/2014/main" val="2418278703"/>
                  </a:ext>
                </a:extLst>
              </a:tr>
              <a:tr h="925028">
                <a:tc>
                  <a:txBody>
                    <a:bodyPr/>
                    <a:lstStyle/>
                    <a:p>
                      <a:pPr algn="ctr"/>
                      <a:r>
                        <a:rPr lang="en-US" sz="1800" b="1" dirty="0"/>
                        <a:t>Above 100</a:t>
                      </a:r>
                    </a:p>
                  </a:txBody>
                  <a:tcPr marL="88945" marR="88945" marT="44472" marB="44472"/>
                </a:tc>
                <a:tc>
                  <a:txBody>
                    <a:bodyPr/>
                    <a:lstStyle/>
                    <a:p>
                      <a:pPr algn="ctr"/>
                      <a:r>
                        <a:rPr lang="en-US" sz="1800" b="1" dirty="0"/>
                        <a:t>Greater than league average in that season</a:t>
                      </a:r>
                    </a:p>
                  </a:txBody>
                  <a:tcPr marL="88945" marR="88945" marT="44472" marB="44472"/>
                </a:tc>
                <a:extLst>
                  <a:ext uri="{0D108BD9-81ED-4DB2-BD59-A6C34878D82A}">
                    <a16:rowId xmlns:a16="http://schemas.microsoft.com/office/drawing/2014/main" val="1463269363"/>
                  </a:ext>
                </a:extLst>
              </a:tr>
            </a:tbl>
          </a:graphicData>
        </a:graphic>
      </p:graphicFrame>
    </p:spTree>
    <p:extLst>
      <p:ext uri="{BB962C8B-B14F-4D97-AF65-F5344CB8AC3E}">
        <p14:creationId xmlns:p14="http://schemas.microsoft.com/office/powerpoint/2010/main" val="3273594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C46B48-0D9B-5353-A7C1-35ADCB5D11A7}"/>
              </a:ext>
            </a:extLst>
          </p:cNvPr>
          <p:cNvSpPr>
            <a:spLocks noGrp="1"/>
          </p:cNvSpPr>
          <p:nvPr>
            <p:ph type="title"/>
          </p:nvPr>
        </p:nvSpPr>
        <p:spPr>
          <a:xfrm>
            <a:off x="1371599" y="294538"/>
            <a:ext cx="9895951" cy="1033669"/>
          </a:xfrm>
        </p:spPr>
        <p:txBody>
          <a:bodyPr>
            <a:normAutofit/>
          </a:bodyPr>
          <a:lstStyle/>
          <a:p>
            <a:pPr algn="ctr"/>
            <a:r>
              <a:rPr lang="en-US" sz="4000" b="1" u="sng" dirty="0">
                <a:solidFill>
                  <a:srgbClr val="FFFFFF"/>
                </a:solidFill>
                <a:latin typeface="Arial" panose="020B0604020202020204" pitchFamily="34" charset="0"/>
                <a:cs typeface="Arial" panose="020B0604020202020204" pitchFamily="34" charset="0"/>
              </a:rPr>
              <a:t>Offensive Statistics Tested</a:t>
            </a:r>
          </a:p>
        </p:txBody>
      </p:sp>
      <p:sp>
        <p:nvSpPr>
          <p:cNvPr id="6" name="Slide Number Placeholder 5">
            <a:extLst>
              <a:ext uri="{FF2B5EF4-FFF2-40B4-BE49-F238E27FC236}">
                <a16:creationId xmlns:a16="http://schemas.microsoft.com/office/drawing/2014/main" id="{9C1AFD37-14D2-6874-8310-BD9FFEBF5639}"/>
              </a:ext>
            </a:extLst>
          </p:cNvPr>
          <p:cNvSpPr>
            <a:spLocks noGrp="1"/>
          </p:cNvSpPr>
          <p:nvPr>
            <p:ph type="sldNum" sz="quarter" idx="12"/>
          </p:nvPr>
        </p:nvSpPr>
        <p:spPr>
          <a:xfrm>
            <a:off x="11704320" y="6455431"/>
            <a:ext cx="445913" cy="365125"/>
          </a:xfrm>
        </p:spPr>
        <p:txBody>
          <a:bodyPr>
            <a:normAutofit/>
          </a:bodyPr>
          <a:lstStyle/>
          <a:p>
            <a:pPr>
              <a:spcAft>
                <a:spcPts val="600"/>
              </a:spcAft>
            </a:pPr>
            <a:fld id="{6E91CC32-6A6B-4E2E-BBA1-6864F305DA26}" type="slidenum">
              <a:rPr lang="en-US" sz="1100">
                <a:solidFill>
                  <a:schemeClr val="tx1">
                    <a:lumMod val="50000"/>
                    <a:lumOff val="50000"/>
                  </a:schemeClr>
                </a:solidFill>
              </a:rPr>
              <a:pPr>
                <a:spcAft>
                  <a:spcPts val="600"/>
                </a:spcAft>
              </a:pPr>
              <a:t>11</a:t>
            </a:fld>
            <a:endParaRPr lang="en-US" sz="1100" dirty="0">
              <a:solidFill>
                <a:schemeClr val="tx1">
                  <a:lumMod val="50000"/>
                  <a:lumOff val="50000"/>
                </a:schemeClr>
              </a:solidFill>
            </a:endParaRPr>
          </a:p>
        </p:txBody>
      </p:sp>
      <p:graphicFrame>
        <p:nvGraphicFramePr>
          <p:cNvPr id="3" name="Table 2">
            <a:extLst>
              <a:ext uri="{FF2B5EF4-FFF2-40B4-BE49-F238E27FC236}">
                <a16:creationId xmlns:a16="http://schemas.microsoft.com/office/drawing/2014/main" id="{2B70D40A-8E4D-8215-A183-015E368923D0}"/>
              </a:ext>
            </a:extLst>
          </p:cNvPr>
          <p:cNvGraphicFramePr>
            <a:graphicFrameLocks noGrp="1"/>
          </p:cNvGraphicFramePr>
          <p:nvPr>
            <p:extLst>
              <p:ext uri="{D42A27DB-BD31-4B8C-83A1-F6EECF244321}">
                <p14:modId xmlns:p14="http://schemas.microsoft.com/office/powerpoint/2010/main" val="1951459778"/>
              </p:ext>
            </p:extLst>
          </p:nvPr>
        </p:nvGraphicFramePr>
        <p:xfrm>
          <a:off x="1" y="1969925"/>
          <a:ext cx="12150232" cy="3977640"/>
        </p:xfrm>
        <a:graphic>
          <a:graphicData uri="http://schemas.openxmlformats.org/drawingml/2006/table">
            <a:tbl>
              <a:tblPr firstRow="1" bandRow="1">
                <a:tableStyleId>{5C22544A-7EE6-4342-B048-85BDC9FD1C3A}</a:tableStyleId>
              </a:tblPr>
              <a:tblGrid>
                <a:gridCol w="2643446">
                  <a:extLst>
                    <a:ext uri="{9D8B030D-6E8A-4147-A177-3AD203B41FA5}">
                      <a16:colId xmlns:a16="http://schemas.microsoft.com/office/drawing/2014/main" val="3494012393"/>
                    </a:ext>
                  </a:extLst>
                </a:gridCol>
                <a:gridCol w="1695797">
                  <a:extLst>
                    <a:ext uri="{9D8B030D-6E8A-4147-A177-3AD203B41FA5}">
                      <a16:colId xmlns:a16="http://schemas.microsoft.com/office/drawing/2014/main" val="4258041248"/>
                    </a:ext>
                  </a:extLst>
                </a:gridCol>
                <a:gridCol w="7810989">
                  <a:extLst>
                    <a:ext uri="{9D8B030D-6E8A-4147-A177-3AD203B41FA5}">
                      <a16:colId xmlns:a16="http://schemas.microsoft.com/office/drawing/2014/main" val="2435133426"/>
                    </a:ext>
                  </a:extLst>
                </a:gridCol>
              </a:tblGrid>
              <a:tr h="370840">
                <a:tc>
                  <a:txBody>
                    <a:bodyPr/>
                    <a:lstStyle/>
                    <a:p>
                      <a:pPr algn="ctr"/>
                      <a:r>
                        <a:rPr lang="en-US" b="1" dirty="0"/>
                        <a:t>Stat:</a:t>
                      </a:r>
                    </a:p>
                  </a:txBody>
                  <a:tcPr/>
                </a:tc>
                <a:tc>
                  <a:txBody>
                    <a:bodyPr/>
                    <a:lstStyle/>
                    <a:p>
                      <a:pPr algn="ctr"/>
                      <a:r>
                        <a:rPr lang="en-US" b="1" dirty="0"/>
                        <a:t>Abbreviation:</a:t>
                      </a:r>
                    </a:p>
                  </a:txBody>
                  <a:tcPr/>
                </a:tc>
                <a:tc>
                  <a:txBody>
                    <a:bodyPr/>
                    <a:lstStyle/>
                    <a:p>
                      <a:pPr algn="ctr"/>
                      <a:r>
                        <a:rPr lang="en-US" b="1" dirty="0"/>
                        <a:t>Description:</a:t>
                      </a:r>
                    </a:p>
                  </a:txBody>
                  <a:tcPr/>
                </a:tc>
                <a:extLst>
                  <a:ext uri="{0D108BD9-81ED-4DB2-BD59-A6C34878D82A}">
                    <a16:rowId xmlns:a16="http://schemas.microsoft.com/office/drawing/2014/main" val="3694982130"/>
                  </a:ext>
                </a:extLst>
              </a:tr>
              <a:tr h="370840">
                <a:tc>
                  <a:txBody>
                    <a:bodyPr/>
                    <a:lstStyle/>
                    <a:p>
                      <a:pPr algn="ctr"/>
                      <a:r>
                        <a:rPr lang="en-US" b="1" dirty="0"/>
                        <a:t>Batting Average</a:t>
                      </a:r>
                    </a:p>
                  </a:txBody>
                  <a:tcPr/>
                </a:tc>
                <a:tc>
                  <a:txBody>
                    <a:bodyPr/>
                    <a:lstStyle/>
                    <a:p>
                      <a:pPr algn="ctr"/>
                      <a:r>
                        <a:rPr lang="en-US" b="1" dirty="0"/>
                        <a:t>AVG</a:t>
                      </a:r>
                    </a:p>
                  </a:txBody>
                  <a:tcPr/>
                </a:tc>
                <a:tc>
                  <a:txBody>
                    <a:bodyPr/>
                    <a:lstStyle/>
                    <a:p>
                      <a:pPr algn="ctr"/>
                      <a:r>
                        <a:rPr lang="en-US" b="1" dirty="0"/>
                        <a:t>Safe hits per at-bat.</a:t>
                      </a:r>
                    </a:p>
                  </a:txBody>
                  <a:tcPr/>
                </a:tc>
                <a:extLst>
                  <a:ext uri="{0D108BD9-81ED-4DB2-BD59-A6C34878D82A}">
                    <a16:rowId xmlns:a16="http://schemas.microsoft.com/office/drawing/2014/main" val="3986242045"/>
                  </a:ext>
                </a:extLst>
              </a:tr>
              <a:tr h="370840">
                <a:tc>
                  <a:txBody>
                    <a:bodyPr/>
                    <a:lstStyle/>
                    <a:p>
                      <a:pPr algn="ctr"/>
                      <a:r>
                        <a:rPr lang="en-US" b="1" dirty="0"/>
                        <a:t>On-base Percentage</a:t>
                      </a:r>
                    </a:p>
                  </a:txBody>
                  <a:tcPr/>
                </a:tc>
                <a:tc>
                  <a:txBody>
                    <a:bodyPr/>
                    <a:lstStyle/>
                    <a:p>
                      <a:pPr algn="ctr"/>
                      <a:r>
                        <a:rPr lang="en-US" b="1" dirty="0"/>
                        <a:t>OBP</a:t>
                      </a:r>
                    </a:p>
                  </a:txBody>
                  <a:tcPr/>
                </a:tc>
                <a:tc>
                  <a:txBody>
                    <a:bodyPr/>
                    <a:lstStyle/>
                    <a:p>
                      <a:pPr algn="ctr"/>
                      <a:r>
                        <a:rPr lang="en-US" b="1" dirty="0"/>
                        <a:t>Percentage of plate appearances reaching base safely.</a:t>
                      </a:r>
                    </a:p>
                  </a:txBody>
                  <a:tcPr/>
                </a:tc>
                <a:extLst>
                  <a:ext uri="{0D108BD9-81ED-4DB2-BD59-A6C34878D82A}">
                    <a16:rowId xmlns:a16="http://schemas.microsoft.com/office/drawing/2014/main" val="3470921845"/>
                  </a:ext>
                </a:extLst>
              </a:tr>
              <a:tr h="370840">
                <a:tc>
                  <a:txBody>
                    <a:bodyPr/>
                    <a:lstStyle/>
                    <a:p>
                      <a:pPr algn="ctr"/>
                      <a:r>
                        <a:rPr lang="en-US" b="1" dirty="0"/>
                        <a:t>Slugging Percentage</a:t>
                      </a:r>
                    </a:p>
                  </a:txBody>
                  <a:tcPr/>
                </a:tc>
                <a:tc>
                  <a:txBody>
                    <a:bodyPr/>
                    <a:lstStyle/>
                    <a:p>
                      <a:pPr algn="ctr"/>
                      <a:r>
                        <a:rPr lang="en-US" b="1" dirty="0"/>
                        <a:t>SLG</a:t>
                      </a:r>
                    </a:p>
                  </a:txBody>
                  <a:tcPr/>
                </a:tc>
                <a:tc>
                  <a:txBody>
                    <a:bodyPr/>
                    <a:lstStyle/>
                    <a:p>
                      <a:pPr algn="ctr"/>
                      <a:r>
                        <a:rPr lang="en-US" b="1" dirty="0"/>
                        <a:t>Batting average adjusted for extra-base hits (doubles, triples, home runs).</a:t>
                      </a:r>
                    </a:p>
                  </a:txBody>
                  <a:tcPr/>
                </a:tc>
                <a:extLst>
                  <a:ext uri="{0D108BD9-81ED-4DB2-BD59-A6C34878D82A}">
                    <a16:rowId xmlns:a16="http://schemas.microsoft.com/office/drawing/2014/main" val="3239239505"/>
                  </a:ext>
                </a:extLst>
              </a:tr>
              <a:tr h="370840">
                <a:tc>
                  <a:txBody>
                    <a:bodyPr/>
                    <a:lstStyle/>
                    <a:p>
                      <a:pPr algn="ctr"/>
                      <a:r>
                        <a:rPr lang="en-US" b="1" dirty="0"/>
                        <a:t>On-base Plus Slugging Percentage</a:t>
                      </a:r>
                    </a:p>
                  </a:txBody>
                  <a:tcPr/>
                </a:tc>
                <a:tc>
                  <a:txBody>
                    <a:bodyPr/>
                    <a:lstStyle/>
                    <a:p>
                      <a:pPr algn="ctr"/>
                      <a:r>
                        <a:rPr lang="en-US" b="1" dirty="0"/>
                        <a:t>OPS</a:t>
                      </a:r>
                    </a:p>
                  </a:txBody>
                  <a:tcPr/>
                </a:tc>
                <a:tc>
                  <a:txBody>
                    <a:bodyPr/>
                    <a:lstStyle/>
                    <a:p>
                      <a:pPr algn="ctr"/>
                      <a:r>
                        <a:rPr lang="en-US" b="1" dirty="0"/>
                        <a:t>OBP + SLG. Provides more information that either of the two other stats do separately.</a:t>
                      </a:r>
                    </a:p>
                  </a:txBody>
                  <a:tcPr/>
                </a:tc>
                <a:extLst>
                  <a:ext uri="{0D108BD9-81ED-4DB2-BD59-A6C34878D82A}">
                    <a16:rowId xmlns:a16="http://schemas.microsoft.com/office/drawing/2014/main" val="1070908906"/>
                  </a:ext>
                </a:extLst>
              </a:tr>
              <a:tr h="370840">
                <a:tc>
                  <a:txBody>
                    <a:bodyPr/>
                    <a:lstStyle/>
                    <a:p>
                      <a:pPr algn="ctr"/>
                      <a:r>
                        <a:rPr lang="en-US" b="1" dirty="0"/>
                        <a:t>Runs Per Game</a:t>
                      </a:r>
                    </a:p>
                  </a:txBody>
                  <a:tcPr/>
                </a:tc>
                <a:tc>
                  <a:txBody>
                    <a:bodyPr/>
                    <a:lstStyle/>
                    <a:p>
                      <a:pPr algn="ctr"/>
                      <a:r>
                        <a:rPr lang="en-US" b="1" dirty="0"/>
                        <a:t>RPG</a:t>
                      </a:r>
                    </a:p>
                  </a:txBody>
                  <a:tcPr/>
                </a:tc>
                <a:tc>
                  <a:txBody>
                    <a:bodyPr/>
                    <a:lstStyle/>
                    <a:p>
                      <a:pPr algn="ctr"/>
                      <a:r>
                        <a:rPr lang="en-US" b="1" dirty="0"/>
                        <a:t>Runs scored per game.</a:t>
                      </a:r>
                    </a:p>
                  </a:txBody>
                  <a:tcPr/>
                </a:tc>
                <a:extLst>
                  <a:ext uri="{0D108BD9-81ED-4DB2-BD59-A6C34878D82A}">
                    <a16:rowId xmlns:a16="http://schemas.microsoft.com/office/drawing/2014/main" val="1686301808"/>
                  </a:ext>
                </a:extLst>
              </a:tr>
              <a:tr h="370840">
                <a:tc>
                  <a:txBody>
                    <a:bodyPr/>
                    <a:lstStyle/>
                    <a:p>
                      <a:pPr algn="ctr"/>
                      <a:r>
                        <a:rPr lang="en-US" b="1" dirty="0"/>
                        <a:t>Batter Walk Rate</a:t>
                      </a:r>
                    </a:p>
                  </a:txBody>
                  <a:tcPr/>
                </a:tc>
                <a:tc>
                  <a:txBody>
                    <a:bodyPr/>
                    <a:lstStyle/>
                    <a:p>
                      <a:pPr algn="ctr"/>
                      <a:r>
                        <a:rPr lang="en-US" b="1" dirty="0"/>
                        <a:t>BBr</a:t>
                      </a:r>
                    </a:p>
                  </a:txBody>
                  <a:tcPr/>
                </a:tc>
                <a:tc>
                  <a:txBody>
                    <a:bodyPr/>
                    <a:lstStyle/>
                    <a:p>
                      <a:pPr algn="ctr"/>
                      <a:r>
                        <a:rPr lang="en-US" b="1" dirty="0"/>
                        <a:t>Percentage of plate appearances with a walk (BB = Base on Balls).</a:t>
                      </a:r>
                    </a:p>
                  </a:txBody>
                  <a:tcPr/>
                </a:tc>
                <a:extLst>
                  <a:ext uri="{0D108BD9-81ED-4DB2-BD59-A6C34878D82A}">
                    <a16:rowId xmlns:a16="http://schemas.microsoft.com/office/drawing/2014/main" val="3927875288"/>
                  </a:ext>
                </a:extLst>
              </a:tr>
              <a:tr h="370840">
                <a:tc>
                  <a:txBody>
                    <a:bodyPr/>
                    <a:lstStyle/>
                    <a:p>
                      <a:pPr algn="ctr"/>
                      <a:r>
                        <a:rPr lang="en-US" b="1" dirty="0"/>
                        <a:t>Batter Strikeout Rate</a:t>
                      </a:r>
                    </a:p>
                  </a:txBody>
                  <a:tcPr/>
                </a:tc>
                <a:tc>
                  <a:txBody>
                    <a:bodyPr/>
                    <a:lstStyle/>
                    <a:p>
                      <a:pPr algn="ctr"/>
                      <a:r>
                        <a:rPr lang="en-US" b="1" dirty="0"/>
                        <a:t>Kr</a:t>
                      </a:r>
                    </a:p>
                  </a:txBody>
                  <a:tcPr/>
                </a:tc>
                <a:tc>
                  <a:txBody>
                    <a:bodyPr/>
                    <a:lstStyle/>
                    <a:p>
                      <a:pPr algn="ctr"/>
                      <a:r>
                        <a:rPr lang="en-US" b="1" dirty="0"/>
                        <a:t>Percentage of plate appearances with a strikeout (K = Strikeout).</a:t>
                      </a:r>
                    </a:p>
                  </a:txBody>
                  <a:tcPr/>
                </a:tc>
                <a:extLst>
                  <a:ext uri="{0D108BD9-81ED-4DB2-BD59-A6C34878D82A}">
                    <a16:rowId xmlns:a16="http://schemas.microsoft.com/office/drawing/2014/main" val="1084023572"/>
                  </a:ext>
                </a:extLst>
              </a:tr>
              <a:tr h="370840">
                <a:tc>
                  <a:txBody>
                    <a:bodyPr/>
                    <a:lstStyle/>
                    <a:p>
                      <a:pPr algn="ctr"/>
                      <a:r>
                        <a:rPr lang="en-US" b="1" dirty="0"/>
                        <a:t>Batter Home Run Rate</a:t>
                      </a:r>
                    </a:p>
                  </a:txBody>
                  <a:tcPr/>
                </a:tc>
                <a:tc>
                  <a:txBody>
                    <a:bodyPr/>
                    <a:lstStyle/>
                    <a:p>
                      <a:pPr algn="ctr"/>
                      <a:r>
                        <a:rPr lang="en-US" b="1" dirty="0"/>
                        <a:t>HRr</a:t>
                      </a:r>
                    </a:p>
                  </a:txBody>
                  <a:tcPr/>
                </a:tc>
                <a:tc>
                  <a:txBody>
                    <a:bodyPr/>
                    <a:lstStyle/>
                    <a:p>
                      <a:pPr algn="ctr"/>
                      <a:r>
                        <a:rPr lang="en-US" b="1" dirty="0"/>
                        <a:t>Percentage of plate appearances with a home run.</a:t>
                      </a:r>
                    </a:p>
                  </a:txBody>
                  <a:tcPr/>
                </a:tc>
                <a:extLst>
                  <a:ext uri="{0D108BD9-81ED-4DB2-BD59-A6C34878D82A}">
                    <a16:rowId xmlns:a16="http://schemas.microsoft.com/office/drawing/2014/main" val="792821866"/>
                  </a:ext>
                </a:extLst>
              </a:tr>
              <a:tr h="370840">
                <a:tc>
                  <a:txBody>
                    <a:bodyPr/>
                    <a:lstStyle/>
                    <a:p>
                      <a:pPr algn="ctr"/>
                      <a:r>
                        <a:rPr lang="en-US" b="1" dirty="0"/>
                        <a:t>Stolen Bases per Game</a:t>
                      </a:r>
                    </a:p>
                  </a:txBody>
                  <a:tcPr/>
                </a:tc>
                <a:tc>
                  <a:txBody>
                    <a:bodyPr/>
                    <a:lstStyle/>
                    <a:p>
                      <a:pPr algn="ctr"/>
                      <a:r>
                        <a:rPr lang="en-US" b="1" dirty="0"/>
                        <a:t>SBg</a:t>
                      </a:r>
                    </a:p>
                  </a:txBody>
                  <a:tcPr/>
                </a:tc>
                <a:tc>
                  <a:txBody>
                    <a:bodyPr/>
                    <a:lstStyle/>
                    <a:p>
                      <a:pPr algn="ctr"/>
                      <a:r>
                        <a:rPr lang="en-US" b="1" dirty="0"/>
                        <a:t>Average number of bases stolen per game.</a:t>
                      </a:r>
                    </a:p>
                  </a:txBody>
                  <a:tcPr/>
                </a:tc>
                <a:extLst>
                  <a:ext uri="{0D108BD9-81ED-4DB2-BD59-A6C34878D82A}">
                    <a16:rowId xmlns:a16="http://schemas.microsoft.com/office/drawing/2014/main" val="2339225545"/>
                  </a:ext>
                </a:extLst>
              </a:tr>
            </a:tbl>
          </a:graphicData>
        </a:graphic>
      </p:graphicFrame>
    </p:spTree>
    <p:extLst>
      <p:ext uri="{BB962C8B-B14F-4D97-AF65-F5344CB8AC3E}">
        <p14:creationId xmlns:p14="http://schemas.microsoft.com/office/powerpoint/2010/main" val="1233667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C46B48-0D9B-5353-A7C1-35ADCB5D11A7}"/>
              </a:ext>
            </a:extLst>
          </p:cNvPr>
          <p:cNvSpPr>
            <a:spLocks noGrp="1"/>
          </p:cNvSpPr>
          <p:nvPr>
            <p:ph type="title"/>
          </p:nvPr>
        </p:nvSpPr>
        <p:spPr>
          <a:xfrm>
            <a:off x="1371599" y="294538"/>
            <a:ext cx="9895951" cy="1033669"/>
          </a:xfrm>
        </p:spPr>
        <p:txBody>
          <a:bodyPr>
            <a:normAutofit/>
          </a:bodyPr>
          <a:lstStyle/>
          <a:p>
            <a:pPr algn="ctr"/>
            <a:r>
              <a:rPr lang="en-US" sz="4000" b="1" u="sng" dirty="0">
                <a:solidFill>
                  <a:srgbClr val="FFFFFF"/>
                </a:solidFill>
                <a:latin typeface="Arial" panose="020B0604020202020204" pitchFamily="34" charset="0"/>
                <a:cs typeface="Arial" panose="020B0604020202020204" pitchFamily="34" charset="0"/>
              </a:rPr>
              <a:t>Defensive Statistics Tested</a:t>
            </a:r>
          </a:p>
        </p:txBody>
      </p:sp>
      <p:sp>
        <p:nvSpPr>
          <p:cNvPr id="6" name="Slide Number Placeholder 5">
            <a:extLst>
              <a:ext uri="{FF2B5EF4-FFF2-40B4-BE49-F238E27FC236}">
                <a16:creationId xmlns:a16="http://schemas.microsoft.com/office/drawing/2014/main" id="{9C1AFD37-14D2-6874-8310-BD9FFEBF5639}"/>
              </a:ext>
            </a:extLst>
          </p:cNvPr>
          <p:cNvSpPr>
            <a:spLocks noGrp="1"/>
          </p:cNvSpPr>
          <p:nvPr>
            <p:ph type="sldNum" sz="quarter" idx="12"/>
          </p:nvPr>
        </p:nvSpPr>
        <p:spPr>
          <a:xfrm>
            <a:off x="11704320" y="6455431"/>
            <a:ext cx="445913" cy="365125"/>
          </a:xfrm>
        </p:spPr>
        <p:txBody>
          <a:bodyPr>
            <a:normAutofit/>
          </a:bodyPr>
          <a:lstStyle/>
          <a:p>
            <a:pPr>
              <a:spcAft>
                <a:spcPts val="600"/>
              </a:spcAft>
            </a:pPr>
            <a:fld id="{6E91CC32-6A6B-4E2E-BBA1-6864F305DA26}" type="slidenum">
              <a:rPr lang="en-US" sz="1100">
                <a:solidFill>
                  <a:schemeClr val="tx1">
                    <a:lumMod val="50000"/>
                    <a:lumOff val="50000"/>
                  </a:schemeClr>
                </a:solidFill>
              </a:rPr>
              <a:pPr>
                <a:spcAft>
                  <a:spcPts val="600"/>
                </a:spcAft>
              </a:pPr>
              <a:t>12</a:t>
            </a:fld>
            <a:endParaRPr lang="en-US" sz="1100" dirty="0">
              <a:solidFill>
                <a:schemeClr val="tx1">
                  <a:lumMod val="50000"/>
                  <a:lumOff val="50000"/>
                </a:schemeClr>
              </a:solidFill>
            </a:endParaRPr>
          </a:p>
        </p:txBody>
      </p:sp>
      <p:graphicFrame>
        <p:nvGraphicFramePr>
          <p:cNvPr id="3" name="Table 2">
            <a:extLst>
              <a:ext uri="{FF2B5EF4-FFF2-40B4-BE49-F238E27FC236}">
                <a16:creationId xmlns:a16="http://schemas.microsoft.com/office/drawing/2014/main" id="{2B70D40A-8E4D-8215-A183-015E368923D0}"/>
              </a:ext>
            </a:extLst>
          </p:cNvPr>
          <p:cNvGraphicFramePr>
            <a:graphicFrameLocks noGrp="1"/>
          </p:cNvGraphicFramePr>
          <p:nvPr>
            <p:extLst>
              <p:ext uri="{D42A27DB-BD31-4B8C-83A1-F6EECF244321}">
                <p14:modId xmlns:p14="http://schemas.microsoft.com/office/powerpoint/2010/main" val="3862003960"/>
              </p:ext>
            </p:extLst>
          </p:nvPr>
        </p:nvGraphicFramePr>
        <p:xfrm>
          <a:off x="-3" y="2368936"/>
          <a:ext cx="12150232" cy="2865120"/>
        </p:xfrm>
        <a:graphic>
          <a:graphicData uri="http://schemas.openxmlformats.org/drawingml/2006/table">
            <a:tbl>
              <a:tblPr firstRow="1" bandRow="1">
                <a:tableStyleId>{5C22544A-7EE6-4342-B048-85BDC9FD1C3A}</a:tableStyleId>
              </a:tblPr>
              <a:tblGrid>
                <a:gridCol w="2643446">
                  <a:extLst>
                    <a:ext uri="{9D8B030D-6E8A-4147-A177-3AD203B41FA5}">
                      <a16:colId xmlns:a16="http://schemas.microsoft.com/office/drawing/2014/main" val="3494012393"/>
                    </a:ext>
                  </a:extLst>
                </a:gridCol>
                <a:gridCol w="1695797">
                  <a:extLst>
                    <a:ext uri="{9D8B030D-6E8A-4147-A177-3AD203B41FA5}">
                      <a16:colId xmlns:a16="http://schemas.microsoft.com/office/drawing/2014/main" val="4258041248"/>
                    </a:ext>
                  </a:extLst>
                </a:gridCol>
                <a:gridCol w="7810989">
                  <a:extLst>
                    <a:ext uri="{9D8B030D-6E8A-4147-A177-3AD203B41FA5}">
                      <a16:colId xmlns:a16="http://schemas.microsoft.com/office/drawing/2014/main" val="2435133426"/>
                    </a:ext>
                  </a:extLst>
                </a:gridCol>
              </a:tblGrid>
              <a:tr h="370840">
                <a:tc>
                  <a:txBody>
                    <a:bodyPr/>
                    <a:lstStyle/>
                    <a:p>
                      <a:pPr algn="ctr"/>
                      <a:r>
                        <a:rPr lang="en-US" b="1" dirty="0"/>
                        <a:t>Stat:</a:t>
                      </a:r>
                    </a:p>
                  </a:txBody>
                  <a:tcPr/>
                </a:tc>
                <a:tc>
                  <a:txBody>
                    <a:bodyPr/>
                    <a:lstStyle/>
                    <a:p>
                      <a:pPr algn="ctr"/>
                      <a:r>
                        <a:rPr lang="en-US" b="1" dirty="0"/>
                        <a:t>Abbreviation:</a:t>
                      </a:r>
                    </a:p>
                  </a:txBody>
                  <a:tcPr/>
                </a:tc>
                <a:tc>
                  <a:txBody>
                    <a:bodyPr/>
                    <a:lstStyle/>
                    <a:p>
                      <a:pPr algn="ctr"/>
                      <a:r>
                        <a:rPr lang="en-US" b="1" dirty="0"/>
                        <a:t>Description:</a:t>
                      </a:r>
                    </a:p>
                  </a:txBody>
                  <a:tcPr/>
                </a:tc>
                <a:extLst>
                  <a:ext uri="{0D108BD9-81ED-4DB2-BD59-A6C34878D82A}">
                    <a16:rowId xmlns:a16="http://schemas.microsoft.com/office/drawing/2014/main" val="3694982130"/>
                  </a:ext>
                </a:extLst>
              </a:tr>
              <a:tr h="370840">
                <a:tc>
                  <a:txBody>
                    <a:bodyPr/>
                    <a:lstStyle/>
                    <a:p>
                      <a:pPr algn="ctr"/>
                      <a:r>
                        <a:rPr lang="en-US" b="1" dirty="0"/>
                        <a:t>Runs Allowed Average</a:t>
                      </a:r>
                    </a:p>
                  </a:txBody>
                  <a:tcPr/>
                </a:tc>
                <a:tc>
                  <a:txBody>
                    <a:bodyPr/>
                    <a:lstStyle/>
                    <a:p>
                      <a:pPr algn="ctr"/>
                      <a:r>
                        <a:rPr lang="en-US" b="1" dirty="0"/>
                        <a:t>RAA</a:t>
                      </a:r>
                    </a:p>
                  </a:txBody>
                  <a:tcPr/>
                </a:tc>
                <a:tc>
                  <a:txBody>
                    <a:bodyPr/>
                    <a:lstStyle/>
                    <a:p>
                      <a:pPr algn="ctr"/>
                      <a:r>
                        <a:rPr lang="en-US" b="1" dirty="0"/>
                        <a:t>Runs allowed per 9 innings (standard baseball game length).</a:t>
                      </a:r>
                    </a:p>
                  </a:txBody>
                  <a:tcPr/>
                </a:tc>
                <a:extLst>
                  <a:ext uri="{0D108BD9-81ED-4DB2-BD59-A6C34878D82A}">
                    <a16:rowId xmlns:a16="http://schemas.microsoft.com/office/drawing/2014/main" val="3986242045"/>
                  </a:ext>
                </a:extLst>
              </a:tr>
              <a:tr h="370840">
                <a:tc>
                  <a:txBody>
                    <a:bodyPr/>
                    <a:lstStyle/>
                    <a:p>
                      <a:pPr algn="ctr"/>
                      <a:r>
                        <a:rPr lang="en-US" b="1" dirty="0"/>
                        <a:t>Walks and Hits per Inning Pitched</a:t>
                      </a:r>
                    </a:p>
                  </a:txBody>
                  <a:tcPr/>
                </a:tc>
                <a:tc>
                  <a:txBody>
                    <a:bodyPr/>
                    <a:lstStyle/>
                    <a:p>
                      <a:pPr algn="ctr"/>
                      <a:r>
                        <a:rPr lang="en-US" b="1" dirty="0"/>
                        <a:t>WHIP</a:t>
                      </a:r>
                    </a:p>
                  </a:txBody>
                  <a:tcPr/>
                </a:tc>
                <a:tc>
                  <a:txBody>
                    <a:bodyPr/>
                    <a:lstStyle/>
                    <a:p>
                      <a:pPr algn="ctr"/>
                      <a:r>
                        <a:rPr lang="en-US" b="1" dirty="0"/>
                        <a:t>Average number of walks and hits given up per inning. This is less prone to randomness than RAA.</a:t>
                      </a:r>
                    </a:p>
                  </a:txBody>
                  <a:tcPr/>
                </a:tc>
                <a:extLst>
                  <a:ext uri="{0D108BD9-81ED-4DB2-BD59-A6C34878D82A}">
                    <a16:rowId xmlns:a16="http://schemas.microsoft.com/office/drawing/2014/main" val="3470921845"/>
                  </a:ext>
                </a:extLst>
              </a:tr>
              <a:tr h="370840">
                <a:tc>
                  <a:txBody>
                    <a:bodyPr/>
                    <a:lstStyle/>
                    <a:p>
                      <a:pPr algn="ctr"/>
                      <a:r>
                        <a:rPr lang="en-US" b="1" dirty="0"/>
                        <a:t>Pitcher Walk Rate</a:t>
                      </a:r>
                    </a:p>
                  </a:txBody>
                  <a:tcPr/>
                </a:tc>
                <a:tc>
                  <a:txBody>
                    <a:bodyPr/>
                    <a:lstStyle/>
                    <a:p>
                      <a:pPr algn="ctr"/>
                      <a:r>
                        <a:rPr lang="en-US" b="1" dirty="0"/>
                        <a:t>pBBr</a:t>
                      </a:r>
                    </a:p>
                  </a:txBody>
                  <a:tcPr/>
                </a:tc>
                <a:tc>
                  <a:txBody>
                    <a:bodyPr/>
                    <a:lstStyle/>
                    <a:p>
                      <a:pPr algn="ctr"/>
                      <a:r>
                        <a:rPr lang="en-US" b="1" dirty="0"/>
                        <a:t>Percentage of batters faced with a walk (BB = Base on Balls).</a:t>
                      </a:r>
                    </a:p>
                  </a:txBody>
                  <a:tcPr/>
                </a:tc>
                <a:extLst>
                  <a:ext uri="{0D108BD9-81ED-4DB2-BD59-A6C34878D82A}">
                    <a16:rowId xmlns:a16="http://schemas.microsoft.com/office/drawing/2014/main" val="3239239505"/>
                  </a:ext>
                </a:extLst>
              </a:tr>
              <a:tr h="370840">
                <a:tc>
                  <a:txBody>
                    <a:bodyPr/>
                    <a:lstStyle/>
                    <a:p>
                      <a:pPr algn="ctr"/>
                      <a:r>
                        <a:rPr lang="en-US" b="1" dirty="0"/>
                        <a:t>Pitcher Strikeout Rate</a:t>
                      </a:r>
                    </a:p>
                  </a:txBody>
                  <a:tcPr/>
                </a:tc>
                <a:tc>
                  <a:txBody>
                    <a:bodyPr/>
                    <a:lstStyle/>
                    <a:p>
                      <a:pPr algn="ctr"/>
                      <a:r>
                        <a:rPr lang="en-US" b="1" dirty="0"/>
                        <a:t>pKr</a:t>
                      </a:r>
                    </a:p>
                  </a:txBody>
                  <a:tcPr/>
                </a:tc>
                <a:tc>
                  <a:txBody>
                    <a:bodyPr/>
                    <a:lstStyle/>
                    <a:p>
                      <a:pPr algn="ctr"/>
                      <a:r>
                        <a:rPr lang="en-US" b="1" dirty="0"/>
                        <a:t>Percentage of batters faced with a strikeout (K = Strikeout).</a:t>
                      </a:r>
                    </a:p>
                  </a:txBody>
                  <a:tcPr/>
                </a:tc>
                <a:extLst>
                  <a:ext uri="{0D108BD9-81ED-4DB2-BD59-A6C34878D82A}">
                    <a16:rowId xmlns:a16="http://schemas.microsoft.com/office/drawing/2014/main" val="1070908906"/>
                  </a:ext>
                </a:extLst>
              </a:tr>
              <a:tr h="370840">
                <a:tc>
                  <a:txBody>
                    <a:bodyPr/>
                    <a:lstStyle/>
                    <a:p>
                      <a:pPr algn="ctr"/>
                      <a:r>
                        <a:rPr lang="en-US" b="1" dirty="0"/>
                        <a:t>Pitcher Home Run Rate</a:t>
                      </a:r>
                    </a:p>
                  </a:txBody>
                  <a:tcPr/>
                </a:tc>
                <a:tc>
                  <a:txBody>
                    <a:bodyPr/>
                    <a:lstStyle/>
                    <a:p>
                      <a:pPr algn="ctr"/>
                      <a:r>
                        <a:rPr lang="en-US" b="1" dirty="0"/>
                        <a:t>pHRr</a:t>
                      </a:r>
                    </a:p>
                  </a:txBody>
                  <a:tcPr/>
                </a:tc>
                <a:tc>
                  <a:txBody>
                    <a:bodyPr/>
                    <a:lstStyle/>
                    <a:p>
                      <a:pPr algn="ctr"/>
                      <a:r>
                        <a:rPr lang="en-US" b="1" dirty="0"/>
                        <a:t>Percentage of batters faced with a home run.</a:t>
                      </a:r>
                    </a:p>
                  </a:txBody>
                  <a:tcPr/>
                </a:tc>
                <a:extLst>
                  <a:ext uri="{0D108BD9-81ED-4DB2-BD59-A6C34878D82A}">
                    <a16:rowId xmlns:a16="http://schemas.microsoft.com/office/drawing/2014/main" val="1686301808"/>
                  </a:ext>
                </a:extLst>
              </a:tr>
              <a:tr h="370840">
                <a:tc>
                  <a:txBody>
                    <a:bodyPr/>
                    <a:lstStyle/>
                    <a:p>
                      <a:pPr algn="ctr"/>
                      <a:r>
                        <a:rPr lang="en-US" b="1" dirty="0"/>
                        <a:t>Defensive Efficiency</a:t>
                      </a:r>
                    </a:p>
                  </a:txBody>
                  <a:tcPr/>
                </a:tc>
                <a:tc>
                  <a:txBody>
                    <a:bodyPr/>
                    <a:lstStyle/>
                    <a:p>
                      <a:pPr algn="ctr"/>
                      <a:r>
                        <a:rPr lang="en-US" b="1" dirty="0"/>
                        <a:t>DEF</a:t>
                      </a:r>
                    </a:p>
                  </a:txBody>
                  <a:tcPr/>
                </a:tc>
                <a:tc>
                  <a:txBody>
                    <a:bodyPr/>
                    <a:lstStyle/>
                    <a:p>
                      <a:pPr algn="ctr"/>
                      <a:r>
                        <a:rPr lang="en-US" b="1" dirty="0"/>
                        <a:t>Percentage of batted balls successfully fielded by the defense.</a:t>
                      </a:r>
                    </a:p>
                  </a:txBody>
                  <a:tcPr/>
                </a:tc>
                <a:extLst>
                  <a:ext uri="{0D108BD9-81ED-4DB2-BD59-A6C34878D82A}">
                    <a16:rowId xmlns:a16="http://schemas.microsoft.com/office/drawing/2014/main" val="3927875288"/>
                  </a:ext>
                </a:extLst>
              </a:tr>
            </a:tbl>
          </a:graphicData>
        </a:graphic>
      </p:graphicFrame>
    </p:spTree>
    <p:extLst>
      <p:ext uri="{BB962C8B-B14F-4D97-AF65-F5344CB8AC3E}">
        <p14:creationId xmlns:p14="http://schemas.microsoft.com/office/powerpoint/2010/main" val="2958106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6" name="Rectangle 95">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C46B48-0D9B-5353-A7C1-35ADCB5D11A7}"/>
              </a:ext>
            </a:extLst>
          </p:cNvPr>
          <p:cNvSpPr>
            <a:spLocks noGrp="1"/>
          </p:cNvSpPr>
          <p:nvPr>
            <p:ph type="title"/>
          </p:nvPr>
        </p:nvSpPr>
        <p:spPr>
          <a:xfrm>
            <a:off x="7790083" y="298831"/>
            <a:ext cx="2286924" cy="881149"/>
          </a:xfrm>
        </p:spPr>
        <p:txBody>
          <a:bodyPr anchor="ctr">
            <a:normAutofit fontScale="90000"/>
          </a:bodyPr>
          <a:lstStyle/>
          <a:p>
            <a:r>
              <a:rPr lang="en-US" sz="4000" b="1" u="sng" dirty="0">
                <a:latin typeface="Arial" panose="020B0604020202020204" pitchFamily="34" charset="0"/>
                <a:cs typeface="Arial" panose="020B0604020202020204" pitchFamily="34" charset="0"/>
              </a:rPr>
              <a:t>Findings</a:t>
            </a:r>
          </a:p>
        </p:txBody>
      </p:sp>
      <p:pic>
        <p:nvPicPr>
          <p:cNvPr id="90" name="Picture 89" descr="Graph on document with pen">
            <a:extLst>
              <a:ext uri="{FF2B5EF4-FFF2-40B4-BE49-F238E27FC236}">
                <a16:creationId xmlns:a16="http://schemas.microsoft.com/office/drawing/2014/main" id="{2AFD832D-B54B-BADF-BF85-3EA09CD2EB57}"/>
              </a:ext>
            </a:extLst>
          </p:cNvPr>
          <p:cNvPicPr>
            <a:picLocks noChangeAspect="1"/>
          </p:cNvPicPr>
          <p:nvPr/>
        </p:nvPicPr>
        <p:blipFill rotWithShape="1">
          <a:blip r:embed="rId2"/>
          <a:srcRect l="27194" r="13471" b="-2"/>
          <a:stretch/>
        </p:blipFill>
        <p:spPr>
          <a:xfrm>
            <a:off x="-1" y="-2"/>
            <a:ext cx="6096001" cy="6858002"/>
          </a:xfrm>
          <a:prstGeom prst="rect">
            <a:avLst/>
          </a:prstGeom>
        </p:spPr>
      </p:pic>
      <p:sp>
        <p:nvSpPr>
          <p:cNvPr id="81" name="Content Placeholder 2">
            <a:extLst>
              <a:ext uri="{FF2B5EF4-FFF2-40B4-BE49-F238E27FC236}">
                <a16:creationId xmlns:a16="http://schemas.microsoft.com/office/drawing/2014/main" id="{F1B2318E-7709-EF50-6654-8DAEED6757DA}"/>
              </a:ext>
            </a:extLst>
          </p:cNvPr>
          <p:cNvSpPr>
            <a:spLocks noGrp="1"/>
          </p:cNvSpPr>
          <p:nvPr>
            <p:ph idx="1"/>
          </p:nvPr>
        </p:nvSpPr>
        <p:spPr>
          <a:xfrm>
            <a:off x="6450676" y="1179981"/>
            <a:ext cx="4965738" cy="5358931"/>
          </a:xfrm>
        </p:spPr>
        <p:txBody>
          <a:bodyPr anchor="ctr">
            <a:noAutofit/>
          </a:bodyPr>
          <a:lstStyle/>
          <a:p>
            <a:pPr marL="0" indent="0" algn="just">
              <a:buNone/>
            </a:pPr>
            <a:r>
              <a:rPr lang="en-US" sz="2000" dirty="0">
                <a:latin typeface="Arial" panose="020B0604020202020204" pitchFamily="34" charset="0"/>
                <a:cs typeface="Arial" panose="020B0604020202020204" pitchFamily="34" charset="0"/>
              </a:rPr>
              <a:t>The hypothesis tests found </a:t>
            </a:r>
            <a:r>
              <a:rPr lang="en-US" sz="2000" b="1" dirty="0">
                <a:latin typeface="Arial" panose="020B0604020202020204" pitchFamily="34" charset="0"/>
                <a:cs typeface="Arial" panose="020B0604020202020204" pitchFamily="34" charset="0"/>
              </a:rPr>
              <a:t>statistically significant results </a:t>
            </a:r>
            <a:r>
              <a:rPr lang="en-US" sz="2000" dirty="0">
                <a:latin typeface="Arial" panose="020B0604020202020204" pitchFamily="34" charset="0"/>
                <a:cs typeface="Arial" panose="020B0604020202020204" pitchFamily="34" charset="0"/>
              </a:rPr>
              <a:t>for the following factors, in order of significance:</a:t>
            </a:r>
          </a:p>
          <a:p>
            <a:r>
              <a:rPr lang="en-US" sz="2000" dirty="0">
                <a:latin typeface="Arial" panose="020B0604020202020204" pitchFamily="34" charset="0"/>
                <a:cs typeface="Arial" panose="020B0604020202020204" pitchFamily="34" charset="0"/>
              </a:rPr>
              <a:t>Runs Allowed Average (RAA)</a:t>
            </a:r>
          </a:p>
          <a:p>
            <a:r>
              <a:rPr lang="en-US" sz="2000" dirty="0">
                <a:latin typeface="Arial" panose="020B0604020202020204" pitchFamily="34" charset="0"/>
                <a:cs typeface="Arial" panose="020B0604020202020204" pitchFamily="34" charset="0"/>
              </a:rPr>
              <a:t>Runs Per Game (RPG)</a:t>
            </a:r>
          </a:p>
          <a:p>
            <a:r>
              <a:rPr lang="en-US" sz="2000" dirty="0">
                <a:latin typeface="Arial" panose="020B0604020202020204" pitchFamily="34" charset="0"/>
                <a:cs typeface="Arial" panose="020B0604020202020204" pitchFamily="34" charset="0"/>
              </a:rPr>
              <a:t>Defensive Efficiency (DEF)</a:t>
            </a:r>
          </a:p>
          <a:p>
            <a:r>
              <a:rPr lang="en-US" sz="2000" dirty="0">
                <a:latin typeface="Arial" panose="020B0604020202020204" pitchFamily="34" charset="0"/>
                <a:cs typeface="Arial" panose="020B0604020202020204" pitchFamily="34" charset="0"/>
              </a:rPr>
              <a:t>Slugging Percentage (SLG)</a:t>
            </a:r>
          </a:p>
          <a:p>
            <a:r>
              <a:rPr lang="en-US" sz="2000" dirty="0">
                <a:latin typeface="Arial" panose="020B0604020202020204" pitchFamily="34" charset="0"/>
                <a:cs typeface="Arial" panose="020B0604020202020204" pitchFamily="34" charset="0"/>
              </a:rPr>
              <a:t>On-base Plus Slugging Percentage (OPS)</a:t>
            </a:r>
          </a:p>
          <a:p>
            <a:r>
              <a:rPr lang="en-US" sz="2000" dirty="0">
                <a:latin typeface="Arial" panose="020B0604020202020204" pitchFamily="34" charset="0"/>
                <a:cs typeface="Arial" panose="020B0604020202020204" pitchFamily="34" charset="0"/>
              </a:rPr>
              <a:t>Batting Average (AVG)</a:t>
            </a:r>
          </a:p>
          <a:p>
            <a:r>
              <a:rPr lang="en-US" sz="2000" dirty="0">
                <a:latin typeface="Arial" panose="020B0604020202020204" pitchFamily="34" charset="0"/>
                <a:cs typeface="Arial" panose="020B0604020202020204" pitchFamily="34" charset="0"/>
              </a:rPr>
              <a:t>Pitcher Strikeout Rate (Kr)</a:t>
            </a:r>
          </a:p>
          <a:p>
            <a:r>
              <a:rPr lang="en-US" sz="2000" dirty="0">
                <a:latin typeface="Arial" panose="020B0604020202020204" pitchFamily="34" charset="0"/>
                <a:cs typeface="Arial" panose="020B0604020202020204" pitchFamily="34" charset="0"/>
              </a:rPr>
              <a:t>On-base Percentage (OBP)</a:t>
            </a:r>
          </a:p>
          <a:p>
            <a:r>
              <a:rPr lang="en-US" sz="2000" dirty="0">
                <a:latin typeface="Arial" panose="020B0604020202020204" pitchFamily="34" charset="0"/>
                <a:cs typeface="Arial" panose="020B0604020202020204" pitchFamily="34" charset="0"/>
              </a:rPr>
              <a:t>Batter Home Run Rate (HRr)</a:t>
            </a:r>
          </a:p>
          <a:p>
            <a:r>
              <a:rPr lang="en-US" sz="2000" dirty="0">
                <a:latin typeface="Arial" panose="020B0604020202020204" pitchFamily="34" charset="0"/>
                <a:cs typeface="Arial" panose="020B0604020202020204" pitchFamily="34" charset="0"/>
              </a:rPr>
              <a:t>Pitcher Home Run Rate (pHRr)</a:t>
            </a:r>
          </a:p>
        </p:txBody>
      </p:sp>
      <p:sp>
        <p:nvSpPr>
          <p:cNvPr id="6" name="Slide Number Placeholder 5">
            <a:extLst>
              <a:ext uri="{FF2B5EF4-FFF2-40B4-BE49-F238E27FC236}">
                <a16:creationId xmlns:a16="http://schemas.microsoft.com/office/drawing/2014/main" id="{9C1AFD37-14D2-6874-8310-BD9FFEBF5639}"/>
              </a:ext>
            </a:extLst>
          </p:cNvPr>
          <p:cNvSpPr>
            <a:spLocks noGrp="1"/>
          </p:cNvSpPr>
          <p:nvPr>
            <p:ph type="sldNum" sz="quarter" idx="12"/>
          </p:nvPr>
        </p:nvSpPr>
        <p:spPr>
          <a:xfrm>
            <a:off x="10657268" y="6356350"/>
            <a:ext cx="1275652" cy="365125"/>
          </a:xfrm>
        </p:spPr>
        <p:txBody>
          <a:bodyPr>
            <a:normAutofit/>
          </a:bodyPr>
          <a:lstStyle/>
          <a:p>
            <a:pPr>
              <a:spcAft>
                <a:spcPts val="600"/>
              </a:spcAft>
            </a:pPr>
            <a:fld id="{6E91CC32-6A6B-4E2E-BBA1-6864F305DA26}" type="slidenum">
              <a:rPr lang="en-US">
                <a:solidFill>
                  <a:schemeClr val="tx1"/>
                </a:solidFill>
              </a:rPr>
              <a:pPr>
                <a:spcAft>
                  <a:spcPts val="600"/>
                </a:spcAft>
              </a:pPr>
              <a:t>13</a:t>
            </a:fld>
            <a:endParaRPr lang="en-US" dirty="0">
              <a:solidFill>
                <a:schemeClr val="tx1"/>
              </a:solidFill>
            </a:endParaRPr>
          </a:p>
        </p:txBody>
      </p:sp>
    </p:spTree>
    <p:extLst>
      <p:ext uri="{BB962C8B-B14F-4D97-AF65-F5344CB8AC3E}">
        <p14:creationId xmlns:p14="http://schemas.microsoft.com/office/powerpoint/2010/main" val="2829394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C46B48-0D9B-5353-A7C1-35ADCB5D11A7}"/>
              </a:ext>
            </a:extLst>
          </p:cNvPr>
          <p:cNvSpPr>
            <a:spLocks noGrp="1"/>
          </p:cNvSpPr>
          <p:nvPr>
            <p:ph type="title"/>
          </p:nvPr>
        </p:nvSpPr>
        <p:spPr>
          <a:xfrm>
            <a:off x="1371599" y="294538"/>
            <a:ext cx="9895951" cy="1033669"/>
          </a:xfrm>
        </p:spPr>
        <p:txBody>
          <a:bodyPr>
            <a:normAutofit/>
          </a:bodyPr>
          <a:lstStyle/>
          <a:p>
            <a:pPr algn="ctr"/>
            <a:r>
              <a:rPr lang="en-US" sz="4000" b="1" u="sng" dirty="0">
                <a:solidFill>
                  <a:srgbClr val="FFFFFF"/>
                </a:solidFill>
                <a:latin typeface="Arial" panose="020B0604020202020204" pitchFamily="34" charset="0"/>
                <a:cs typeface="Arial" panose="020B0604020202020204" pitchFamily="34" charset="0"/>
              </a:rPr>
              <a:t>What do the results mean?</a:t>
            </a:r>
          </a:p>
        </p:txBody>
      </p:sp>
      <p:sp>
        <p:nvSpPr>
          <p:cNvPr id="81" name="Content Placeholder 2">
            <a:extLst>
              <a:ext uri="{FF2B5EF4-FFF2-40B4-BE49-F238E27FC236}">
                <a16:creationId xmlns:a16="http://schemas.microsoft.com/office/drawing/2014/main" id="{F1B2318E-7709-EF50-6654-8DAEED6757DA}"/>
              </a:ext>
            </a:extLst>
          </p:cNvPr>
          <p:cNvSpPr>
            <a:spLocks noGrp="1"/>
          </p:cNvSpPr>
          <p:nvPr>
            <p:ph idx="1"/>
          </p:nvPr>
        </p:nvSpPr>
        <p:spPr>
          <a:xfrm>
            <a:off x="685799" y="1777342"/>
            <a:ext cx="11218026" cy="1314993"/>
          </a:xfrm>
        </p:spPr>
        <p:txBody>
          <a:bodyPr anchor="ctr">
            <a:noAutofit/>
          </a:bodyPr>
          <a:lstStyle/>
          <a:p>
            <a:pPr marL="0" indent="0" algn="just">
              <a:buNone/>
            </a:pPr>
            <a:r>
              <a:rPr lang="en-US" sz="2400" dirty="0">
                <a:latin typeface="Arial" panose="020B0604020202020204" pitchFamily="34" charset="0"/>
                <a:cs typeface="Arial" panose="020B0604020202020204" pitchFamily="34" charset="0"/>
              </a:rPr>
              <a:t>The hypothesis test results reveal some interesting findings. In comparison to the typical valuation of players, the tests imply that teams aiming for the championship should change their focus in the following ways:</a:t>
            </a:r>
          </a:p>
        </p:txBody>
      </p:sp>
      <p:sp>
        <p:nvSpPr>
          <p:cNvPr id="6" name="Slide Number Placeholder 5">
            <a:extLst>
              <a:ext uri="{FF2B5EF4-FFF2-40B4-BE49-F238E27FC236}">
                <a16:creationId xmlns:a16="http://schemas.microsoft.com/office/drawing/2014/main" id="{9C1AFD37-14D2-6874-8310-BD9FFEBF5639}"/>
              </a:ext>
            </a:extLst>
          </p:cNvPr>
          <p:cNvSpPr>
            <a:spLocks noGrp="1"/>
          </p:cNvSpPr>
          <p:nvPr>
            <p:ph type="sldNum" sz="quarter" idx="12"/>
          </p:nvPr>
        </p:nvSpPr>
        <p:spPr>
          <a:xfrm>
            <a:off x="11704320" y="6455431"/>
            <a:ext cx="445913" cy="365125"/>
          </a:xfrm>
        </p:spPr>
        <p:txBody>
          <a:bodyPr>
            <a:normAutofit/>
          </a:bodyPr>
          <a:lstStyle/>
          <a:p>
            <a:pPr>
              <a:spcAft>
                <a:spcPts val="600"/>
              </a:spcAft>
            </a:pPr>
            <a:fld id="{6E91CC32-6A6B-4E2E-BBA1-6864F305DA26}" type="slidenum">
              <a:rPr lang="en-US" sz="1100">
                <a:solidFill>
                  <a:schemeClr val="tx1">
                    <a:lumMod val="50000"/>
                    <a:lumOff val="50000"/>
                  </a:schemeClr>
                </a:solidFill>
              </a:rPr>
              <a:pPr>
                <a:spcAft>
                  <a:spcPts val="600"/>
                </a:spcAft>
              </a:pPr>
              <a:t>14</a:t>
            </a:fld>
            <a:endParaRPr lang="en-US" sz="1100" dirty="0">
              <a:solidFill>
                <a:schemeClr val="tx1">
                  <a:lumMod val="50000"/>
                  <a:lumOff val="50000"/>
                </a:schemeClr>
              </a:solidFill>
            </a:endParaRPr>
          </a:p>
        </p:txBody>
      </p:sp>
      <p:graphicFrame>
        <p:nvGraphicFramePr>
          <p:cNvPr id="3" name="Table 2">
            <a:extLst>
              <a:ext uri="{FF2B5EF4-FFF2-40B4-BE49-F238E27FC236}">
                <a16:creationId xmlns:a16="http://schemas.microsoft.com/office/drawing/2014/main" id="{0740EE47-1A52-4C03-3664-4E79549E4DDB}"/>
              </a:ext>
            </a:extLst>
          </p:cNvPr>
          <p:cNvGraphicFramePr>
            <a:graphicFrameLocks noGrp="1"/>
          </p:cNvGraphicFramePr>
          <p:nvPr>
            <p:extLst>
              <p:ext uri="{D42A27DB-BD31-4B8C-83A1-F6EECF244321}">
                <p14:modId xmlns:p14="http://schemas.microsoft.com/office/powerpoint/2010/main" val="1534834028"/>
              </p:ext>
            </p:extLst>
          </p:nvPr>
        </p:nvGraphicFramePr>
        <p:xfrm>
          <a:off x="373760" y="3092335"/>
          <a:ext cx="11444475" cy="2560320"/>
        </p:xfrm>
        <a:graphic>
          <a:graphicData uri="http://schemas.openxmlformats.org/drawingml/2006/table">
            <a:tbl>
              <a:tblPr firstRow="1" bandRow="1">
                <a:tableStyleId>{5C22544A-7EE6-4342-B048-85BDC9FD1C3A}</a:tableStyleId>
              </a:tblPr>
              <a:tblGrid>
                <a:gridCol w="3814825">
                  <a:extLst>
                    <a:ext uri="{9D8B030D-6E8A-4147-A177-3AD203B41FA5}">
                      <a16:colId xmlns:a16="http://schemas.microsoft.com/office/drawing/2014/main" val="362135886"/>
                    </a:ext>
                  </a:extLst>
                </a:gridCol>
                <a:gridCol w="4025764">
                  <a:extLst>
                    <a:ext uri="{9D8B030D-6E8A-4147-A177-3AD203B41FA5}">
                      <a16:colId xmlns:a16="http://schemas.microsoft.com/office/drawing/2014/main" val="3461869528"/>
                    </a:ext>
                  </a:extLst>
                </a:gridCol>
                <a:gridCol w="3603886">
                  <a:extLst>
                    <a:ext uri="{9D8B030D-6E8A-4147-A177-3AD203B41FA5}">
                      <a16:colId xmlns:a16="http://schemas.microsoft.com/office/drawing/2014/main" val="2929590381"/>
                    </a:ext>
                  </a:extLst>
                </a:gridCol>
              </a:tblGrid>
              <a:tr h="370840">
                <a:tc>
                  <a:txBody>
                    <a:bodyPr/>
                    <a:lstStyle/>
                    <a:p>
                      <a:pPr algn="ctr"/>
                      <a:r>
                        <a:rPr lang="en-US" sz="2400" b="1" u="sng" dirty="0">
                          <a:solidFill>
                            <a:sysClr val="windowText" lastClr="000000"/>
                          </a:solidFill>
                        </a:rPr>
                        <a:t>Common belief is correct:</a:t>
                      </a:r>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400" b="1" u="sng" dirty="0">
                          <a:solidFill>
                            <a:sysClr val="windowText" lastClr="000000"/>
                          </a:solidFill>
                        </a:rPr>
                        <a:t>Players to target more frequently:</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400" b="1" u="sng" dirty="0">
                          <a:solidFill>
                            <a:sysClr val="windowText" lastClr="000000"/>
                          </a:solidFill>
                        </a:rPr>
                        <a:t>Players to target less frequently:</a:t>
                      </a:r>
                    </a:p>
                  </a:txBody>
                  <a:tcP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3659419"/>
                  </a:ext>
                </a:extLst>
              </a:tr>
              <a:tr h="370840">
                <a:tc>
                  <a:txBody>
                    <a:bodyPr/>
                    <a:lstStyle/>
                    <a:p>
                      <a:pPr algn="ctr"/>
                      <a:r>
                        <a:rPr lang="en-US" sz="2400" b="1" dirty="0">
                          <a:solidFill>
                            <a:sysClr val="windowText" lastClr="000000"/>
                          </a:solidFill>
                        </a:rPr>
                        <a:t>Scoring runs is good</a:t>
                      </a:r>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400" b="1" dirty="0">
                          <a:solidFill>
                            <a:sysClr val="windowText" lastClr="000000"/>
                          </a:solidFill>
                        </a:rPr>
                        <a:t>Power hitters</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400" b="1" dirty="0">
                          <a:solidFill>
                            <a:sysClr val="windowText" lastClr="000000"/>
                          </a:solidFill>
                        </a:rPr>
                        <a:t>Patient hitters</a:t>
                      </a:r>
                    </a:p>
                  </a:txBody>
                  <a:tcP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7643827"/>
                  </a:ext>
                </a:extLst>
              </a:tr>
              <a:tr h="370840">
                <a:tc>
                  <a:txBody>
                    <a:bodyPr/>
                    <a:lstStyle/>
                    <a:p>
                      <a:pPr algn="ctr"/>
                      <a:r>
                        <a:rPr lang="en-US" sz="2400" b="1" dirty="0">
                          <a:solidFill>
                            <a:sysClr val="windowText" lastClr="000000"/>
                          </a:solidFill>
                        </a:rPr>
                        <a:t>Preventing runs is good</a:t>
                      </a:r>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400" b="1" dirty="0">
                          <a:solidFill>
                            <a:sysClr val="windowText" lastClr="000000"/>
                          </a:solidFill>
                        </a:rPr>
                        <a:t>Defensively-skilled players</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400" b="1" dirty="0">
                          <a:solidFill>
                            <a:sysClr val="windowText" lastClr="000000"/>
                          </a:solidFill>
                        </a:rPr>
                        <a:t>Base stealers</a:t>
                      </a:r>
                    </a:p>
                  </a:txBody>
                  <a:tcP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72217568"/>
                  </a:ext>
                </a:extLst>
              </a:tr>
              <a:tr h="370840">
                <a:tc>
                  <a:txBody>
                    <a:bodyPr/>
                    <a:lstStyle/>
                    <a:p>
                      <a:pPr algn="ctr"/>
                      <a:endParaRPr lang="en-US" sz="2400" b="1" dirty="0">
                        <a:solidFill>
                          <a:sysClr val="windowText" lastClr="000000"/>
                        </a:solidFill>
                      </a:endParaRPr>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ysClr val="windowText" lastClr="000000"/>
                          </a:solidFill>
                        </a:rPr>
                        <a:t>Pitchers with high strikeout rates</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400" b="1" dirty="0">
                          <a:solidFill>
                            <a:sysClr val="windowText" lastClr="000000"/>
                          </a:solidFill>
                        </a:rPr>
                        <a:t>Pitch-to-contact pitchers</a:t>
                      </a:r>
                    </a:p>
                  </a:txBody>
                  <a:tcP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193857"/>
                  </a:ext>
                </a:extLst>
              </a:tr>
            </a:tbl>
          </a:graphicData>
        </a:graphic>
      </p:graphicFrame>
    </p:spTree>
    <p:extLst>
      <p:ext uri="{BB962C8B-B14F-4D97-AF65-F5344CB8AC3E}">
        <p14:creationId xmlns:p14="http://schemas.microsoft.com/office/powerpoint/2010/main" val="22377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C46B48-0D9B-5353-A7C1-35ADCB5D11A7}"/>
              </a:ext>
            </a:extLst>
          </p:cNvPr>
          <p:cNvSpPr>
            <a:spLocks noGrp="1"/>
          </p:cNvSpPr>
          <p:nvPr>
            <p:ph type="title"/>
          </p:nvPr>
        </p:nvSpPr>
        <p:spPr>
          <a:xfrm>
            <a:off x="5499275" y="259297"/>
            <a:ext cx="6437019" cy="944764"/>
          </a:xfrm>
        </p:spPr>
        <p:txBody>
          <a:bodyPr anchor="ctr">
            <a:normAutofit/>
          </a:bodyPr>
          <a:lstStyle/>
          <a:p>
            <a:r>
              <a:rPr lang="en-US" sz="2800" b="1" u="sng" dirty="0">
                <a:latin typeface="Arial" panose="020B0604020202020204" pitchFamily="34" charset="0"/>
                <a:cs typeface="Arial" panose="020B0604020202020204" pitchFamily="34" charset="0"/>
              </a:rPr>
              <a:t>What about the insignificant results?</a:t>
            </a:r>
          </a:p>
        </p:txBody>
      </p:sp>
      <p:sp>
        <p:nvSpPr>
          <p:cNvPr id="81" name="Content Placeholder 2">
            <a:extLst>
              <a:ext uri="{FF2B5EF4-FFF2-40B4-BE49-F238E27FC236}">
                <a16:creationId xmlns:a16="http://schemas.microsoft.com/office/drawing/2014/main" id="{F1B2318E-7709-EF50-6654-8DAEED6757DA}"/>
              </a:ext>
            </a:extLst>
          </p:cNvPr>
          <p:cNvSpPr>
            <a:spLocks noGrp="1"/>
          </p:cNvSpPr>
          <p:nvPr>
            <p:ph idx="1"/>
          </p:nvPr>
        </p:nvSpPr>
        <p:spPr>
          <a:xfrm>
            <a:off x="5499275" y="1248515"/>
            <a:ext cx="6588892" cy="5275060"/>
          </a:xfrm>
        </p:spPr>
        <p:txBody>
          <a:bodyPr anchor="ctr">
            <a:noAutofit/>
          </a:bodyPr>
          <a:lstStyle/>
          <a:p>
            <a:pPr marL="0" indent="0" algn="just">
              <a:buNone/>
            </a:pPr>
            <a:r>
              <a:rPr lang="en-US" sz="2200" dirty="0">
                <a:latin typeface="Arial" panose="020B0604020202020204" pitchFamily="34" charset="0"/>
                <a:cs typeface="Arial" panose="020B0604020202020204" pitchFamily="34" charset="0"/>
              </a:rPr>
              <a:t>Most surprising of all, however: </a:t>
            </a:r>
            <a:r>
              <a:rPr lang="en-US" sz="2200" b="1" dirty="0">
                <a:latin typeface="Arial" panose="020B0604020202020204" pitchFamily="34" charset="0"/>
                <a:cs typeface="Arial" panose="020B0604020202020204" pitchFamily="34" charset="0"/>
              </a:rPr>
              <a:t>pitcher walk rates were statistically significant in the </a:t>
            </a:r>
            <a:r>
              <a:rPr lang="en-US" sz="2200" b="1" i="1" dirty="0">
                <a:latin typeface="Arial" panose="020B0604020202020204" pitchFamily="34" charset="0"/>
                <a:cs typeface="Arial" panose="020B0604020202020204" pitchFamily="34" charset="0"/>
              </a:rPr>
              <a:t>opposite </a:t>
            </a:r>
            <a:r>
              <a:rPr lang="en-US" sz="2200" b="1" dirty="0">
                <a:latin typeface="Arial" panose="020B0604020202020204" pitchFamily="34" charset="0"/>
                <a:cs typeface="Arial" panose="020B0604020202020204" pitchFamily="34" charset="0"/>
              </a:rPr>
              <a:t>direction</a:t>
            </a:r>
            <a:r>
              <a:rPr lang="en-US" sz="2200" dirty="0">
                <a:latin typeface="Arial" panose="020B0604020202020204" pitchFamily="34" charset="0"/>
                <a:cs typeface="Arial" panose="020B0604020202020204" pitchFamily="34" charset="0"/>
              </a:rPr>
              <a:t>. This means that World Series-winning teams had significantly higher walk rates than other playoff teams. This </a:t>
            </a:r>
            <a:r>
              <a:rPr lang="en-US" sz="2200" b="1" dirty="0">
                <a:latin typeface="Arial" panose="020B0604020202020204" pitchFamily="34" charset="0"/>
                <a:cs typeface="Arial" panose="020B0604020202020204" pitchFamily="34" charset="0"/>
              </a:rPr>
              <a:t>contradicts</a:t>
            </a:r>
            <a:r>
              <a:rPr lang="en-US" sz="2200" dirty="0">
                <a:latin typeface="Arial" panose="020B0604020202020204" pitchFamily="34" charset="0"/>
                <a:cs typeface="Arial" panose="020B0604020202020204" pitchFamily="34" charset="0"/>
              </a:rPr>
              <a:t> the common understanding that giving the opposing team a “free baserunner” is always a bad thing.</a:t>
            </a:r>
          </a:p>
          <a:p>
            <a:pPr marL="0" indent="0" algn="just">
              <a:buNone/>
            </a:pPr>
            <a:endParaRPr lang="en-US" sz="2200" dirty="0">
              <a:latin typeface="Arial" panose="020B0604020202020204" pitchFamily="34" charset="0"/>
              <a:cs typeface="Arial" panose="020B0604020202020204" pitchFamily="34" charset="0"/>
            </a:endParaRPr>
          </a:p>
          <a:p>
            <a:pPr marL="0" indent="0" algn="just">
              <a:buNone/>
            </a:pPr>
            <a:r>
              <a:rPr lang="en-US" sz="2200" dirty="0">
                <a:latin typeface="Arial" panose="020B0604020202020204" pitchFamily="34" charset="0"/>
                <a:cs typeface="Arial" panose="020B0604020202020204" pitchFamily="34" charset="0"/>
              </a:rPr>
              <a:t>Possible explanations:</a:t>
            </a:r>
          </a:p>
          <a:p>
            <a:pPr algn="just"/>
            <a:r>
              <a:rPr lang="en-US" sz="2200" dirty="0">
                <a:latin typeface="Arial" panose="020B0604020202020204" pitchFamily="34" charset="0"/>
                <a:cs typeface="Arial" panose="020B0604020202020204" pitchFamily="34" charset="0"/>
              </a:rPr>
              <a:t>These pitchers also strike out batters at a higher rate. However, the correlation (relationship) between walk rate and strikeout rate was found to be very weak.</a:t>
            </a:r>
          </a:p>
          <a:p>
            <a:pPr algn="just"/>
            <a:r>
              <a:rPr lang="en-US" sz="2200" dirty="0">
                <a:latin typeface="Arial" panose="020B0604020202020204" pitchFamily="34" charset="0"/>
                <a:cs typeface="Arial" panose="020B0604020202020204" pitchFamily="34" charset="0"/>
              </a:rPr>
              <a:t>These pitchers stay away from the middle of the strike zone, so batters do not get as many easy-to-hit pitches, and therefore get less hits.</a:t>
            </a:r>
          </a:p>
        </p:txBody>
      </p:sp>
      <p:pic>
        <p:nvPicPr>
          <p:cNvPr id="111" name="Picture 110" descr="Baseball and gloves">
            <a:extLst>
              <a:ext uri="{FF2B5EF4-FFF2-40B4-BE49-F238E27FC236}">
                <a16:creationId xmlns:a16="http://schemas.microsoft.com/office/drawing/2014/main" id="{C43EE1A6-139A-BCBB-6EBF-D492B738E765}"/>
              </a:ext>
            </a:extLst>
          </p:cNvPr>
          <p:cNvPicPr>
            <a:picLocks noChangeAspect="1"/>
          </p:cNvPicPr>
          <p:nvPr/>
        </p:nvPicPr>
        <p:blipFill rotWithShape="1">
          <a:blip r:embed="rId2"/>
          <a:srcRect r="48163" b="-1"/>
          <a:stretch/>
        </p:blipFill>
        <p:spPr>
          <a:xfrm>
            <a:off x="-90636" y="-10886"/>
            <a:ext cx="5334204" cy="6868886"/>
          </a:xfrm>
          <a:prstGeom prst="rect">
            <a:avLst/>
          </a:prstGeom>
          <a:effectLst>
            <a:outerShdw blurRad="127000" dist="50800" dir="10800000" sx="99000" sy="99000" algn="r" rotWithShape="0">
              <a:prstClr val="black">
                <a:alpha val="40000"/>
              </a:prstClr>
            </a:outerShdw>
          </a:effectLst>
        </p:spPr>
      </p:pic>
      <p:sp>
        <p:nvSpPr>
          <p:cNvPr id="6" name="Slide Number Placeholder 5">
            <a:extLst>
              <a:ext uri="{FF2B5EF4-FFF2-40B4-BE49-F238E27FC236}">
                <a16:creationId xmlns:a16="http://schemas.microsoft.com/office/drawing/2014/main" id="{9C1AFD37-14D2-6874-8310-BD9FFEBF5639}"/>
              </a:ext>
            </a:extLst>
          </p:cNvPr>
          <p:cNvSpPr>
            <a:spLocks noGrp="1"/>
          </p:cNvSpPr>
          <p:nvPr>
            <p:ph type="sldNum" sz="quarter" idx="12"/>
          </p:nvPr>
        </p:nvSpPr>
        <p:spPr>
          <a:xfrm>
            <a:off x="10167869" y="6356350"/>
            <a:ext cx="1768425" cy="365125"/>
          </a:xfrm>
        </p:spPr>
        <p:txBody>
          <a:bodyPr>
            <a:normAutofit/>
          </a:bodyPr>
          <a:lstStyle/>
          <a:p>
            <a:pPr>
              <a:spcAft>
                <a:spcPts val="600"/>
              </a:spcAft>
            </a:pPr>
            <a:fld id="{6E91CC32-6A6B-4E2E-BBA1-6864F305DA26}" type="slidenum">
              <a:rPr lang="en-US">
                <a:solidFill>
                  <a:srgbClr val="FFFFFF"/>
                </a:solidFill>
              </a:rPr>
              <a:pPr>
                <a:spcAft>
                  <a:spcPts val="600"/>
                </a:spcAft>
              </a:pPr>
              <a:t>15</a:t>
            </a:fld>
            <a:endParaRPr lang="en-US" dirty="0">
              <a:solidFill>
                <a:srgbClr val="FFFFFF"/>
              </a:solidFill>
            </a:endParaRPr>
          </a:p>
        </p:txBody>
      </p:sp>
    </p:spTree>
    <p:extLst>
      <p:ext uri="{BB962C8B-B14F-4D97-AF65-F5344CB8AC3E}">
        <p14:creationId xmlns:p14="http://schemas.microsoft.com/office/powerpoint/2010/main" val="2793273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C46B48-0D9B-5353-A7C1-35ADCB5D11A7}"/>
              </a:ext>
            </a:extLst>
          </p:cNvPr>
          <p:cNvSpPr>
            <a:spLocks noGrp="1"/>
          </p:cNvSpPr>
          <p:nvPr>
            <p:ph type="title"/>
          </p:nvPr>
        </p:nvSpPr>
        <p:spPr>
          <a:xfrm>
            <a:off x="2729060" y="595808"/>
            <a:ext cx="2936115" cy="812797"/>
          </a:xfrm>
        </p:spPr>
        <p:txBody>
          <a:bodyPr anchor="b">
            <a:normAutofit/>
          </a:bodyPr>
          <a:lstStyle/>
          <a:p>
            <a:r>
              <a:rPr lang="en-US" sz="4000" b="1" u="sng" dirty="0">
                <a:latin typeface="Arial" panose="020B0604020202020204" pitchFamily="34" charset="0"/>
                <a:cs typeface="Arial" panose="020B0604020202020204" pitchFamily="34" charset="0"/>
              </a:rPr>
              <a:t>Limitations</a:t>
            </a:r>
          </a:p>
        </p:txBody>
      </p:sp>
      <p:sp>
        <p:nvSpPr>
          <p:cNvPr id="81" name="Content Placeholder 2">
            <a:extLst>
              <a:ext uri="{FF2B5EF4-FFF2-40B4-BE49-F238E27FC236}">
                <a16:creationId xmlns:a16="http://schemas.microsoft.com/office/drawing/2014/main" id="{F1B2318E-7709-EF50-6654-8DAEED6757DA}"/>
              </a:ext>
            </a:extLst>
          </p:cNvPr>
          <p:cNvSpPr>
            <a:spLocks noGrp="1"/>
          </p:cNvSpPr>
          <p:nvPr>
            <p:ph idx="1"/>
          </p:nvPr>
        </p:nvSpPr>
        <p:spPr>
          <a:xfrm>
            <a:off x="623708" y="1815015"/>
            <a:ext cx="7146817" cy="3937392"/>
          </a:xfrm>
        </p:spPr>
        <p:txBody>
          <a:bodyPr anchor="t">
            <a:noAutofit/>
          </a:bodyPr>
          <a:lstStyle/>
          <a:p>
            <a:pPr marL="0" indent="0" algn="just">
              <a:buNone/>
            </a:pPr>
            <a:r>
              <a:rPr lang="en-US" sz="2400" dirty="0">
                <a:latin typeface="Arial" panose="020B0604020202020204" pitchFamily="34" charset="0"/>
                <a:cs typeface="Arial" panose="020B0604020202020204" pitchFamily="34" charset="0"/>
              </a:rPr>
              <a:t>A few things to keep in mind regarding these results:</a:t>
            </a:r>
          </a:p>
          <a:p>
            <a:pPr algn="just"/>
            <a:r>
              <a:rPr lang="en-US" sz="2400" dirty="0">
                <a:latin typeface="Arial" panose="020B0604020202020204" pitchFamily="34" charset="0"/>
                <a:cs typeface="Arial" panose="020B0604020202020204" pitchFamily="34" charset="0"/>
              </a:rPr>
              <a:t>Data from all playoff series dating back to </a:t>
            </a:r>
            <a:r>
              <a:rPr lang="en-US" sz="2400" b="1" dirty="0">
                <a:latin typeface="Arial" panose="020B0604020202020204" pitchFamily="34" charset="0"/>
                <a:cs typeface="Arial" panose="020B0604020202020204" pitchFamily="34" charset="0"/>
              </a:rPr>
              <a:t>1903</a:t>
            </a:r>
            <a:r>
              <a:rPr lang="en-US" sz="2400" dirty="0">
                <a:latin typeface="Arial" panose="020B0604020202020204" pitchFamily="34" charset="0"/>
                <a:cs typeface="Arial" panose="020B0604020202020204" pitchFamily="34" charset="0"/>
              </a:rPr>
              <a:t> was used. What made teams successful back then may no longer be applicable in the same manner.</a:t>
            </a:r>
          </a:p>
          <a:p>
            <a:pPr algn="just"/>
            <a:r>
              <a:rPr lang="en-US" sz="2400" dirty="0">
                <a:latin typeface="Arial" panose="020B0604020202020204" pitchFamily="34" charset="0"/>
                <a:cs typeface="Arial" panose="020B0604020202020204" pitchFamily="34" charset="0"/>
              </a:rPr>
              <a:t>Some stats, such as sacrifice flies and hit-by-pitches, were </a:t>
            </a:r>
            <a:r>
              <a:rPr lang="en-US" sz="2400" b="1" dirty="0">
                <a:latin typeface="Arial" panose="020B0604020202020204" pitchFamily="34" charset="0"/>
                <a:cs typeface="Arial" panose="020B0604020202020204" pitchFamily="34" charset="0"/>
              </a:rPr>
              <a:t>missing</a:t>
            </a:r>
            <a:r>
              <a:rPr lang="en-US" sz="2400" dirty="0">
                <a:latin typeface="Arial" panose="020B0604020202020204" pitchFamily="34" charset="0"/>
                <a:cs typeface="Arial" panose="020B0604020202020204" pitchFamily="34" charset="0"/>
              </a:rPr>
              <a:t> from the original data. They were replaced by averages.</a:t>
            </a:r>
          </a:p>
          <a:p>
            <a:pPr algn="just"/>
            <a:r>
              <a:rPr lang="en-US" sz="2400" dirty="0">
                <a:latin typeface="Arial" panose="020B0604020202020204" pitchFamily="34" charset="0"/>
                <a:cs typeface="Arial" panose="020B0604020202020204" pitchFamily="34" charset="0"/>
              </a:rPr>
              <a:t>Hypothesis tests are </a:t>
            </a:r>
            <a:r>
              <a:rPr lang="en-US" sz="2400" b="1" dirty="0">
                <a:latin typeface="Arial" panose="020B0604020202020204" pitchFamily="34" charset="0"/>
                <a:cs typeface="Arial" panose="020B0604020202020204" pitchFamily="34" charset="0"/>
              </a:rPr>
              <a:t>not meant to be predictive</a:t>
            </a:r>
            <a:r>
              <a:rPr lang="en-US" sz="2400" dirty="0">
                <a:latin typeface="Arial" panose="020B0604020202020204" pitchFamily="34" charset="0"/>
                <a:cs typeface="Arial" panose="020B0604020202020204" pitchFamily="34" charset="0"/>
              </a:rPr>
              <a:t>.</a:t>
            </a:r>
          </a:p>
        </p:txBody>
      </p:sp>
      <p:sp>
        <p:nvSpPr>
          <p:cNvPr id="95" name="Rectangle 94">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descr="Baseball bat and ball with solid fill">
            <a:extLst>
              <a:ext uri="{FF2B5EF4-FFF2-40B4-BE49-F238E27FC236}">
                <a16:creationId xmlns:a16="http://schemas.microsoft.com/office/drawing/2014/main" id="{079FE641-DB1D-CFF8-E334-A0116292D5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08505" y="1661446"/>
            <a:ext cx="3535083" cy="3535083"/>
          </a:xfrm>
          <a:prstGeom prst="rect">
            <a:avLst/>
          </a:prstGeom>
        </p:spPr>
      </p:pic>
      <p:sp>
        <p:nvSpPr>
          <p:cNvPr id="6" name="Slide Number Placeholder 5">
            <a:extLst>
              <a:ext uri="{FF2B5EF4-FFF2-40B4-BE49-F238E27FC236}">
                <a16:creationId xmlns:a16="http://schemas.microsoft.com/office/drawing/2014/main" id="{9C1AFD37-14D2-6874-8310-BD9FFEBF5639}"/>
              </a:ext>
            </a:extLst>
          </p:cNvPr>
          <p:cNvSpPr>
            <a:spLocks noGrp="1"/>
          </p:cNvSpPr>
          <p:nvPr>
            <p:ph type="sldNum" sz="quarter" idx="12"/>
          </p:nvPr>
        </p:nvSpPr>
        <p:spPr>
          <a:xfrm>
            <a:off x="11704320" y="6459378"/>
            <a:ext cx="448056" cy="365125"/>
          </a:xfrm>
        </p:spPr>
        <p:txBody>
          <a:bodyPr>
            <a:normAutofit/>
          </a:bodyPr>
          <a:lstStyle/>
          <a:p>
            <a:pPr>
              <a:spcAft>
                <a:spcPts val="600"/>
              </a:spcAft>
            </a:pPr>
            <a:fld id="{6E91CC32-6A6B-4E2E-BBA1-6864F305DA26}" type="slidenum">
              <a:rPr lang="en-US" sz="1100">
                <a:solidFill>
                  <a:srgbClr val="FFFFFF"/>
                </a:solidFill>
              </a:rPr>
              <a:pPr>
                <a:spcAft>
                  <a:spcPts val="600"/>
                </a:spcAft>
              </a:pPr>
              <a:t>16</a:t>
            </a:fld>
            <a:endParaRPr lang="en-US" sz="1100" dirty="0">
              <a:solidFill>
                <a:srgbClr val="FFFFFF"/>
              </a:solidFill>
            </a:endParaRPr>
          </a:p>
        </p:txBody>
      </p:sp>
    </p:spTree>
    <p:extLst>
      <p:ext uri="{BB962C8B-B14F-4D97-AF65-F5344CB8AC3E}">
        <p14:creationId xmlns:p14="http://schemas.microsoft.com/office/powerpoint/2010/main" val="159869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B66D7F65-E9B6-4775-8355-D095CC73C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7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C1AFD37-14D2-6874-8310-BD9FFEBF5639}"/>
              </a:ext>
            </a:extLst>
          </p:cNvPr>
          <p:cNvSpPr>
            <a:spLocks noGrp="1"/>
          </p:cNvSpPr>
          <p:nvPr>
            <p:ph type="sldNum" sz="quarter" idx="12"/>
          </p:nvPr>
        </p:nvSpPr>
        <p:spPr>
          <a:xfrm>
            <a:off x="11704320" y="6455431"/>
            <a:ext cx="445913" cy="365125"/>
          </a:xfrm>
        </p:spPr>
        <p:txBody>
          <a:bodyPr>
            <a:normAutofit/>
          </a:bodyPr>
          <a:lstStyle/>
          <a:p>
            <a:pPr>
              <a:spcAft>
                <a:spcPts val="600"/>
              </a:spcAft>
            </a:pPr>
            <a:fld id="{6E91CC32-6A6B-4E2E-BBA1-6864F305DA26}" type="slidenum">
              <a:rPr lang="en-US" sz="1100">
                <a:solidFill>
                  <a:srgbClr val="FFFFFF"/>
                </a:solidFill>
              </a:rPr>
              <a:pPr>
                <a:spcAft>
                  <a:spcPts val="600"/>
                </a:spcAft>
              </a:pPr>
              <a:t>17</a:t>
            </a:fld>
            <a:endParaRPr lang="en-US" sz="1100" dirty="0">
              <a:solidFill>
                <a:srgbClr val="FFFFFF"/>
              </a:solidFill>
            </a:endParaRPr>
          </a:p>
        </p:txBody>
      </p:sp>
      <p:sp>
        <p:nvSpPr>
          <p:cNvPr id="12" name="Title 1">
            <a:extLst>
              <a:ext uri="{FF2B5EF4-FFF2-40B4-BE49-F238E27FC236}">
                <a16:creationId xmlns:a16="http://schemas.microsoft.com/office/drawing/2014/main" id="{1AE08E16-25BC-8EF8-F109-BFFD597E284A}"/>
              </a:ext>
            </a:extLst>
          </p:cNvPr>
          <p:cNvSpPr txBox="1">
            <a:spLocks/>
          </p:cNvSpPr>
          <p:nvPr/>
        </p:nvSpPr>
        <p:spPr>
          <a:xfrm>
            <a:off x="838200" y="800994"/>
            <a:ext cx="3687491" cy="20568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u="sng" dirty="0">
                <a:latin typeface="Arial" panose="020B0604020202020204" pitchFamily="34" charset="0"/>
                <a:cs typeface="Arial" panose="020B0604020202020204" pitchFamily="34" charset="0"/>
              </a:rPr>
              <a:t>Actions</a:t>
            </a:r>
          </a:p>
        </p:txBody>
      </p:sp>
      <p:sp>
        <p:nvSpPr>
          <p:cNvPr id="13" name="Content Placeholder 2">
            <a:extLst>
              <a:ext uri="{FF2B5EF4-FFF2-40B4-BE49-F238E27FC236}">
                <a16:creationId xmlns:a16="http://schemas.microsoft.com/office/drawing/2014/main" id="{0CEED933-CB83-C6F4-E25E-FD3D2D420041}"/>
              </a:ext>
            </a:extLst>
          </p:cNvPr>
          <p:cNvSpPr txBox="1">
            <a:spLocks/>
          </p:cNvSpPr>
          <p:nvPr/>
        </p:nvSpPr>
        <p:spPr>
          <a:xfrm>
            <a:off x="4123113" y="751555"/>
            <a:ext cx="7164473" cy="210633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400" dirty="0">
                <a:latin typeface="Arial" panose="020B0604020202020204" pitchFamily="34" charset="0"/>
                <a:cs typeface="Arial" panose="020B0604020202020204" pitchFamily="34" charset="0"/>
              </a:rPr>
              <a:t>Major League teams looking for ways to extend their regular season success into the playoffs should </a:t>
            </a:r>
            <a:r>
              <a:rPr lang="en-US" sz="2400" b="1" dirty="0">
                <a:latin typeface="Arial" panose="020B0604020202020204" pitchFamily="34" charset="0"/>
                <a:cs typeface="Arial" panose="020B0604020202020204" pitchFamily="34" charset="0"/>
              </a:rPr>
              <a:t>focus their attention on these player types</a:t>
            </a:r>
            <a:r>
              <a:rPr lang="en-US" sz="2400" dirty="0">
                <a:latin typeface="Arial" panose="020B0604020202020204" pitchFamily="34" charset="0"/>
                <a:cs typeface="Arial" panose="020B0604020202020204" pitchFamily="34" charset="0"/>
              </a:rPr>
              <a:t>. Of course, to find undervalued players, the players may have shortcomings elsewhere, so potential sacrifices are listed as well.</a:t>
            </a:r>
          </a:p>
        </p:txBody>
      </p:sp>
      <p:graphicFrame>
        <p:nvGraphicFramePr>
          <p:cNvPr id="14" name="Table 13">
            <a:extLst>
              <a:ext uri="{FF2B5EF4-FFF2-40B4-BE49-F238E27FC236}">
                <a16:creationId xmlns:a16="http://schemas.microsoft.com/office/drawing/2014/main" id="{9D1940F9-D9DA-BCA6-E79C-29EA7D88AE70}"/>
              </a:ext>
            </a:extLst>
          </p:cNvPr>
          <p:cNvGraphicFramePr>
            <a:graphicFrameLocks noGrp="1"/>
          </p:cNvGraphicFramePr>
          <p:nvPr>
            <p:extLst>
              <p:ext uri="{D42A27DB-BD31-4B8C-83A1-F6EECF244321}">
                <p14:modId xmlns:p14="http://schemas.microsoft.com/office/powerpoint/2010/main" val="4244861319"/>
              </p:ext>
            </p:extLst>
          </p:nvPr>
        </p:nvGraphicFramePr>
        <p:xfrm>
          <a:off x="1378916" y="3013703"/>
          <a:ext cx="9434165" cy="3267538"/>
        </p:xfrm>
        <a:graphic>
          <a:graphicData uri="http://schemas.openxmlformats.org/drawingml/2006/table">
            <a:tbl>
              <a:tblPr firstRow="1" bandRow="1">
                <a:tableStyleId>{5C22544A-7EE6-4342-B048-85BDC9FD1C3A}</a:tableStyleId>
              </a:tblPr>
              <a:tblGrid>
                <a:gridCol w="5092065">
                  <a:extLst>
                    <a:ext uri="{9D8B030D-6E8A-4147-A177-3AD203B41FA5}">
                      <a16:colId xmlns:a16="http://schemas.microsoft.com/office/drawing/2014/main" val="4108446377"/>
                    </a:ext>
                  </a:extLst>
                </a:gridCol>
                <a:gridCol w="4342100">
                  <a:extLst>
                    <a:ext uri="{9D8B030D-6E8A-4147-A177-3AD203B41FA5}">
                      <a16:colId xmlns:a16="http://schemas.microsoft.com/office/drawing/2014/main" val="1266976814"/>
                    </a:ext>
                  </a:extLst>
                </a:gridCol>
              </a:tblGrid>
              <a:tr h="609202">
                <a:tc>
                  <a:txBody>
                    <a:bodyPr/>
                    <a:lstStyle/>
                    <a:p>
                      <a:pPr algn="ctr"/>
                      <a:r>
                        <a:rPr lang="en-US" sz="2700" b="1" dirty="0"/>
                        <a:t>Player Type:</a:t>
                      </a:r>
                    </a:p>
                  </a:txBody>
                  <a:tcPr marL="138455" marR="138455" marT="69227" marB="69227"/>
                </a:tc>
                <a:tc>
                  <a:txBody>
                    <a:bodyPr/>
                    <a:lstStyle/>
                    <a:p>
                      <a:pPr algn="ctr"/>
                      <a:r>
                        <a:rPr lang="en-US" sz="2700" b="1" dirty="0"/>
                        <a:t>Willing to Sacrifice:</a:t>
                      </a:r>
                    </a:p>
                  </a:txBody>
                  <a:tcPr marL="138455" marR="138455" marT="69227" marB="69227"/>
                </a:tc>
                <a:extLst>
                  <a:ext uri="{0D108BD9-81ED-4DB2-BD59-A6C34878D82A}">
                    <a16:rowId xmlns:a16="http://schemas.microsoft.com/office/drawing/2014/main" val="3124753118"/>
                  </a:ext>
                </a:extLst>
              </a:tr>
              <a:tr h="1024567">
                <a:tc>
                  <a:txBody>
                    <a:bodyPr/>
                    <a:lstStyle/>
                    <a:p>
                      <a:pPr algn="ctr"/>
                      <a:r>
                        <a:rPr lang="en-US" sz="2700" b="1" dirty="0"/>
                        <a:t>Power Hitters</a:t>
                      </a:r>
                    </a:p>
                  </a:txBody>
                  <a:tcPr marL="138455" marR="138455" marT="69227" marB="69227"/>
                </a:tc>
                <a:tc>
                  <a:txBody>
                    <a:bodyPr/>
                    <a:lstStyle/>
                    <a:p>
                      <a:pPr algn="ctr"/>
                      <a:r>
                        <a:rPr lang="en-US" sz="2700" b="1" dirty="0"/>
                        <a:t>On-base ability, such as drawing walks</a:t>
                      </a:r>
                    </a:p>
                  </a:txBody>
                  <a:tcPr marL="138455" marR="138455" marT="69227" marB="69227"/>
                </a:tc>
                <a:extLst>
                  <a:ext uri="{0D108BD9-81ED-4DB2-BD59-A6C34878D82A}">
                    <a16:rowId xmlns:a16="http://schemas.microsoft.com/office/drawing/2014/main" val="2809178117"/>
                  </a:ext>
                </a:extLst>
              </a:tr>
              <a:tr h="609202">
                <a:tc>
                  <a:txBody>
                    <a:bodyPr/>
                    <a:lstStyle/>
                    <a:p>
                      <a:pPr algn="ctr"/>
                      <a:r>
                        <a:rPr lang="en-US" sz="2700" b="1" dirty="0"/>
                        <a:t>Defensively-skilled Fielders</a:t>
                      </a:r>
                    </a:p>
                  </a:txBody>
                  <a:tcPr marL="138455" marR="138455" marT="69227" marB="69227"/>
                </a:tc>
                <a:tc>
                  <a:txBody>
                    <a:bodyPr/>
                    <a:lstStyle/>
                    <a:p>
                      <a:pPr algn="ctr"/>
                      <a:r>
                        <a:rPr lang="en-US" sz="2700" b="1" dirty="0"/>
                        <a:t>Offensive ability</a:t>
                      </a:r>
                    </a:p>
                  </a:txBody>
                  <a:tcPr marL="138455" marR="138455" marT="69227" marB="69227"/>
                </a:tc>
                <a:extLst>
                  <a:ext uri="{0D108BD9-81ED-4DB2-BD59-A6C34878D82A}">
                    <a16:rowId xmlns:a16="http://schemas.microsoft.com/office/drawing/2014/main" val="2961183483"/>
                  </a:ext>
                </a:extLst>
              </a:tr>
              <a:tr h="1024567">
                <a:tc>
                  <a:txBody>
                    <a:bodyPr/>
                    <a:lstStyle/>
                    <a:p>
                      <a:pPr algn="ctr"/>
                      <a:r>
                        <a:rPr lang="en-US" sz="2700" b="1" dirty="0"/>
                        <a:t>Pitchers with High Strikeout Rates</a:t>
                      </a:r>
                    </a:p>
                  </a:txBody>
                  <a:tcPr marL="138455" marR="138455" marT="69227" marB="69227"/>
                </a:tc>
                <a:tc>
                  <a:txBody>
                    <a:bodyPr/>
                    <a:lstStyle/>
                    <a:p>
                      <a:pPr algn="ctr"/>
                      <a:r>
                        <a:rPr lang="en-US" sz="2700" b="1" dirty="0"/>
                        <a:t>High Walk Rates</a:t>
                      </a:r>
                    </a:p>
                  </a:txBody>
                  <a:tcPr marL="138455" marR="138455" marT="69227" marB="69227"/>
                </a:tc>
                <a:extLst>
                  <a:ext uri="{0D108BD9-81ED-4DB2-BD59-A6C34878D82A}">
                    <a16:rowId xmlns:a16="http://schemas.microsoft.com/office/drawing/2014/main" val="2485174507"/>
                  </a:ext>
                </a:extLst>
              </a:tr>
            </a:tbl>
          </a:graphicData>
        </a:graphic>
      </p:graphicFrame>
    </p:spTree>
    <p:extLst>
      <p:ext uri="{BB962C8B-B14F-4D97-AF65-F5344CB8AC3E}">
        <p14:creationId xmlns:p14="http://schemas.microsoft.com/office/powerpoint/2010/main" val="3521221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AE08E16-25BC-8EF8-F109-BFFD597E284A}"/>
              </a:ext>
            </a:extLst>
          </p:cNvPr>
          <p:cNvSpPr txBox="1">
            <a:spLocks/>
          </p:cNvSpPr>
          <p:nvPr/>
        </p:nvSpPr>
        <p:spPr>
          <a:xfrm>
            <a:off x="7486740" y="907514"/>
            <a:ext cx="3471589" cy="5720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b="1" u="sng" dirty="0">
                <a:latin typeface="Arial" panose="020B0604020202020204" pitchFamily="34" charset="0"/>
                <a:cs typeface="Arial" panose="020B0604020202020204" pitchFamily="34" charset="0"/>
              </a:rPr>
              <a:t>Player Examples</a:t>
            </a:r>
          </a:p>
        </p:txBody>
      </p:sp>
      <p:grpSp>
        <p:nvGrpSpPr>
          <p:cNvPr id="103" name="Group 102">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4" name="Rectangle 103">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Content Placeholder 2">
            <a:extLst>
              <a:ext uri="{FF2B5EF4-FFF2-40B4-BE49-F238E27FC236}">
                <a16:creationId xmlns:a16="http://schemas.microsoft.com/office/drawing/2014/main" id="{0CEED933-CB83-C6F4-E25E-FD3D2D420041}"/>
              </a:ext>
            </a:extLst>
          </p:cNvPr>
          <p:cNvSpPr txBox="1">
            <a:spLocks/>
          </p:cNvSpPr>
          <p:nvPr/>
        </p:nvSpPr>
        <p:spPr>
          <a:xfrm>
            <a:off x="6576640" y="2051021"/>
            <a:ext cx="5291787" cy="344783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latin typeface="Arial" panose="020B0604020202020204" pitchFamily="34" charset="0"/>
                <a:cs typeface="Arial" panose="020B0604020202020204" pitchFamily="34" charset="0"/>
              </a:rPr>
              <a:t>The following </a:t>
            </a:r>
            <a:r>
              <a:rPr lang="en-US" sz="2400" b="1" dirty="0">
                <a:latin typeface="Arial" panose="020B0604020202020204" pitchFamily="34" charset="0"/>
                <a:cs typeface="Arial" panose="020B0604020202020204" pitchFamily="34" charset="0"/>
              </a:rPr>
              <a:t>current MLB players </a:t>
            </a:r>
            <a:r>
              <a:rPr lang="en-US" sz="2400" dirty="0">
                <a:latin typeface="Arial" panose="020B0604020202020204" pitchFamily="34" charset="0"/>
                <a:cs typeface="Arial" panose="020B0604020202020204" pitchFamily="34" charset="0"/>
              </a:rPr>
              <a:t>could fit the player profiles that teams should be paying extra attention to. These players were chosen with respect to their perceived availability; none of them are superstars, but they may be skilled in undervalued ways and more available for acquisition than others.</a:t>
            </a:r>
          </a:p>
        </p:txBody>
      </p:sp>
      <p:sp>
        <p:nvSpPr>
          <p:cNvPr id="6" name="Slide Number Placeholder 5">
            <a:extLst>
              <a:ext uri="{FF2B5EF4-FFF2-40B4-BE49-F238E27FC236}">
                <a16:creationId xmlns:a16="http://schemas.microsoft.com/office/drawing/2014/main" id="{9C1AFD37-14D2-6874-8310-BD9FFEBF563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E91CC32-6A6B-4E2E-BBA1-6864F305DA26}" type="slidenum">
              <a:rPr lang="en-US">
                <a:solidFill>
                  <a:schemeClr val="tx1">
                    <a:lumMod val="50000"/>
                    <a:lumOff val="50000"/>
                  </a:schemeClr>
                </a:solidFill>
                <a:latin typeface="Calibri" panose="020F0502020204030204"/>
              </a:rPr>
              <a:pPr>
                <a:spcAft>
                  <a:spcPts val="600"/>
                </a:spcAft>
                <a:defRPr/>
              </a:pPr>
              <a:t>18</a:t>
            </a:fld>
            <a:endParaRPr lang="en-US" dirty="0">
              <a:solidFill>
                <a:schemeClr val="tx1">
                  <a:lumMod val="50000"/>
                  <a:lumOff val="50000"/>
                </a:schemeClr>
              </a:solidFill>
              <a:latin typeface="Calibri" panose="020F0502020204030204"/>
            </a:endParaRPr>
          </a:p>
        </p:txBody>
      </p:sp>
      <p:pic>
        <p:nvPicPr>
          <p:cNvPr id="99" name="Picture 98" descr="Baseball gloves">
            <a:extLst>
              <a:ext uri="{FF2B5EF4-FFF2-40B4-BE49-F238E27FC236}">
                <a16:creationId xmlns:a16="http://schemas.microsoft.com/office/drawing/2014/main" id="{45B51D57-5710-0C91-B099-8DA47EA22383}"/>
              </a:ext>
            </a:extLst>
          </p:cNvPr>
          <p:cNvPicPr>
            <a:picLocks noChangeAspect="1"/>
          </p:cNvPicPr>
          <p:nvPr/>
        </p:nvPicPr>
        <p:blipFill rotWithShape="1">
          <a:blip r:embed="rId2"/>
          <a:srcRect l="18164" r="22502" b="-1"/>
          <a:stretch/>
        </p:blipFill>
        <p:spPr>
          <a:xfrm>
            <a:off x="20" y="10"/>
            <a:ext cx="6095980" cy="6857990"/>
          </a:xfrm>
          <a:prstGeom prst="rect">
            <a:avLst/>
          </a:prstGeom>
        </p:spPr>
      </p:pic>
    </p:spTree>
    <p:extLst>
      <p:ext uri="{BB962C8B-B14F-4D97-AF65-F5344CB8AC3E}">
        <p14:creationId xmlns:p14="http://schemas.microsoft.com/office/powerpoint/2010/main" val="1025588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B66D7F65-E9B6-4775-8355-D095CC73C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7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C1AFD37-14D2-6874-8310-BD9FFEBF5639}"/>
              </a:ext>
            </a:extLst>
          </p:cNvPr>
          <p:cNvSpPr>
            <a:spLocks noGrp="1"/>
          </p:cNvSpPr>
          <p:nvPr>
            <p:ph type="sldNum" sz="quarter" idx="12"/>
          </p:nvPr>
        </p:nvSpPr>
        <p:spPr>
          <a:xfrm>
            <a:off x="11704320" y="6455431"/>
            <a:ext cx="445913" cy="365125"/>
          </a:xfrm>
        </p:spPr>
        <p:txBody>
          <a:bodyPr>
            <a:normAutofit/>
          </a:bodyPr>
          <a:lstStyle/>
          <a:p>
            <a:pPr>
              <a:spcAft>
                <a:spcPts val="600"/>
              </a:spcAft>
            </a:pPr>
            <a:fld id="{6E91CC32-6A6B-4E2E-BBA1-6864F305DA26}" type="slidenum">
              <a:rPr lang="en-US" sz="1100">
                <a:solidFill>
                  <a:srgbClr val="FFFFFF"/>
                </a:solidFill>
              </a:rPr>
              <a:pPr>
                <a:spcAft>
                  <a:spcPts val="600"/>
                </a:spcAft>
              </a:pPr>
              <a:t>19</a:t>
            </a:fld>
            <a:endParaRPr lang="en-US" sz="1100" dirty="0">
              <a:solidFill>
                <a:srgbClr val="FFFFFF"/>
              </a:solidFill>
            </a:endParaRPr>
          </a:p>
        </p:txBody>
      </p:sp>
      <p:sp>
        <p:nvSpPr>
          <p:cNvPr id="3" name="TextBox 2">
            <a:extLst>
              <a:ext uri="{FF2B5EF4-FFF2-40B4-BE49-F238E27FC236}">
                <a16:creationId xmlns:a16="http://schemas.microsoft.com/office/drawing/2014/main" id="{2F3C12E6-213F-93DF-F29A-3E2E8843A423}"/>
              </a:ext>
            </a:extLst>
          </p:cNvPr>
          <p:cNvSpPr txBox="1"/>
          <p:nvPr/>
        </p:nvSpPr>
        <p:spPr>
          <a:xfrm>
            <a:off x="9757838" y="4261945"/>
            <a:ext cx="1746977" cy="15696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Ryan Jeffers, Minnesota Twins</a:t>
            </a:r>
          </a:p>
        </p:txBody>
      </p:sp>
      <p:pic>
        <p:nvPicPr>
          <p:cNvPr id="1026" name="Picture 2" descr="Brent Rooker is (almost) the Best Hitter in Baseball - Sports Illustrated  Oakland Athletics News, Analysis and More">
            <a:extLst>
              <a:ext uri="{FF2B5EF4-FFF2-40B4-BE49-F238E27FC236}">
                <a16:creationId xmlns:a16="http://schemas.microsoft.com/office/drawing/2014/main" id="{ACDC04EC-080A-E9C0-F265-06E603EE3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9889" y="240662"/>
            <a:ext cx="3895898" cy="29219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x infielders DeJong, Lopez glad to be back home">
            <a:extLst>
              <a:ext uri="{FF2B5EF4-FFF2-40B4-BE49-F238E27FC236}">
                <a16:creationId xmlns:a16="http://schemas.microsoft.com/office/drawing/2014/main" id="{EF93010D-EA45-71D8-F4A6-556464018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153" y="1252436"/>
            <a:ext cx="4388466" cy="2920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wins catcher Ryan Jeffers puts new swing into action – Twin Cities">
            <a:extLst>
              <a:ext uri="{FF2B5EF4-FFF2-40B4-BE49-F238E27FC236}">
                <a16:creationId xmlns:a16="http://schemas.microsoft.com/office/drawing/2014/main" id="{028EB427-CCBC-60D5-9D46-8295AF12D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791" y="3429000"/>
            <a:ext cx="4146233" cy="27641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B1A3716-B3A4-A240-1E91-11C2A3DD7FAF}"/>
              </a:ext>
            </a:extLst>
          </p:cNvPr>
          <p:cNvSpPr txBox="1"/>
          <p:nvPr/>
        </p:nvSpPr>
        <p:spPr>
          <a:xfrm>
            <a:off x="1108284" y="272276"/>
            <a:ext cx="1811714" cy="707886"/>
          </a:xfrm>
          <a:prstGeom prst="rect">
            <a:avLst/>
          </a:prstGeom>
          <a:noFill/>
        </p:spPr>
        <p:txBody>
          <a:bodyPr wrap="none" rtlCol="0">
            <a:spAutoFit/>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Hitters</a:t>
            </a:r>
          </a:p>
        </p:txBody>
      </p:sp>
      <p:sp>
        <p:nvSpPr>
          <p:cNvPr id="10" name="TextBox 9">
            <a:extLst>
              <a:ext uri="{FF2B5EF4-FFF2-40B4-BE49-F238E27FC236}">
                <a16:creationId xmlns:a16="http://schemas.microsoft.com/office/drawing/2014/main" id="{92B42B77-4A8C-D30B-0C01-F0A54AFDAC38}"/>
              </a:ext>
            </a:extLst>
          </p:cNvPr>
          <p:cNvSpPr txBox="1"/>
          <p:nvPr/>
        </p:nvSpPr>
        <p:spPr>
          <a:xfrm>
            <a:off x="529247" y="4261945"/>
            <a:ext cx="4857400"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Paul DeJong, Chicago White Sox</a:t>
            </a:r>
          </a:p>
        </p:txBody>
      </p:sp>
      <p:sp>
        <p:nvSpPr>
          <p:cNvPr id="16" name="TextBox 15">
            <a:extLst>
              <a:ext uri="{FF2B5EF4-FFF2-40B4-BE49-F238E27FC236}">
                <a16:creationId xmlns:a16="http://schemas.microsoft.com/office/drawing/2014/main" id="{C3A2377C-C55E-6B96-0DD8-E958990065EE}"/>
              </a:ext>
            </a:extLst>
          </p:cNvPr>
          <p:cNvSpPr txBox="1"/>
          <p:nvPr/>
        </p:nvSpPr>
        <p:spPr>
          <a:xfrm>
            <a:off x="5200888" y="1252436"/>
            <a:ext cx="2612157" cy="830997"/>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Brent Rooker, Oakland Athletics</a:t>
            </a:r>
          </a:p>
        </p:txBody>
      </p:sp>
    </p:spTree>
    <p:extLst>
      <p:ext uri="{BB962C8B-B14F-4D97-AF65-F5344CB8AC3E}">
        <p14:creationId xmlns:p14="http://schemas.microsoft.com/office/powerpoint/2010/main" val="3736448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C46B48-0D9B-5353-A7C1-35ADCB5D11A7}"/>
              </a:ext>
            </a:extLst>
          </p:cNvPr>
          <p:cNvSpPr>
            <a:spLocks noGrp="1"/>
          </p:cNvSpPr>
          <p:nvPr>
            <p:ph type="title"/>
          </p:nvPr>
        </p:nvSpPr>
        <p:spPr>
          <a:xfrm>
            <a:off x="1371599" y="294538"/>
            <a:ext cx="9895951" cy="1033669"/>
          </a:xfrm>
        </p:spPr>
        <p:txBody>
          <a:bodyPr>
            <a:normAutofit/>
          </a:bodyPr>
          <a:lstStyle/>
          <a:p>
            <a:pPr algn="ctr"/>
            <a:r>
              <a:rPr lang="en-US" sz="4000" b="1" u="sng" dirty="0">
                <a:solidFill>
                  <a:srgbClr val="FFFFFF"/>
                </a:solidFill>
                <a:latin typeface="Arial" panose="020B0604020202020204" pitchFamily="34" charset="0"/>
                <a:cs typeface="Arial" panose="020B0604020202020204" pitchFamily="34" charset="0"/>
              </a:rPr>
              <a:t>Contents</a:t>
            </a:r>
          </a:p>
        </p:txBody>
      </p:sp>
      <p:sp>
        <p:nvSpPr>
          <p:cNvPr id="81" name="Content Placeholder 2">
            <a:extLst>
              <a:ext uri="{FF2B5EF4-FFF2-40B4-BE49-F238E27FC236}">
                <a16:creationId xmlns:a16="http://schemas.microsoft.com/office/drawing/2014/main" id="{F1B2318E-7709-EF50-6654-8DAEED6757DA}"/>
              </a:ext>
            </a:extLst>
          </p:cNvPr>
          <p:cNvSpPr>
            <a:spLocks noGrp="1"/>
          </p:cNvSpPr>
          <p:nvPr>
            <p:ph idx="1"/>
          </p:nvPr>
        </p:nvSpPr>
        <p:spPr>
          <a:xfrm>
            <a:off x="1371599" y="1885279"/>
            <a:ext cx="9724031" cy="4116276"/>
          </a:xfrm>
        </p:spPr>
        <p:txBody>
          <a:bodyPr anchor="ctr">
            <a:noAutofit/>
          </a:bodyPr>
          <a:lstStyle/>
          <a:p>
            <a:pPr marL="457200" indent="-457200" algn="ctr">
              <a:buAutoNum type="arabicPeriod"/>
            </a:pPr>
            <a:r>
              <a:rPr lang="en-US" sz="3200" dirty="0">
                <a:latin typeface="Arial" panose="020B0604020202020204" pitchFamily="34" charset="0"/>
                <a:cs typeface="Arial" panose="020B0604020202020204" pitchFamily="34" charset="0"/>
              </a:rPr>
              <a:t>Introduction</a:t>
            </a:r>
          </a:p>
          <a:p>
            <a:pPr marL="457200" indent="-457200" algn="ctr">
              <a:buAutoNum type="arabicPeriod"/>
            </a:pPr>
            <a:r>
              <a:rPr lang="en-US" sz="3200" dirty="0">
                <a:latin typeface="Arial" panose="020B0604020202020204" pitchFamily="34" charset="0"/>
                <a:cs typeface="Arial" panose="020B0604020202020204" pitchFamily="34" charset="0"/>
              </a:rPr>
              <a:t>Hypothesis</a:t>
            </a:r>
          </a:p>
          <a:p>
            <a:pPr marL="457200" indent="-457200" algn="ctr">
              <a:buAutoNum type="arabicPeriod"/>
            </a:pPr>
            <a:r>
              <a:rPr lang="en-US" sz="3200" dirty="0">
                <a:latin typeface="Arial" panose="020B0604020202020204" pitchFamily="34" charset="0"/>
                <a:cs typeface="Arial" panose="020B0604020202020204" pitchFamily="34" charset="0"/>
              </a:rPr>
              <a:t>Analysis</a:t>
            </a:r>
          </a:p>
          <a:p>
            <a:pPr marL="457200" indent="-457200" algn="ctr">
              <a:buAutoNum type="arabicPeriod"/>
            </a:pPr>
            <a:r>
              <a:rPr lang="en-US" sz="3200" dirty="0">
                <a:latin typeface="Arial" panose="020B0604020202020204" pitchFamily="34" charset="0"/>
                <a:cs typeface="Arial" panose="020B0604020202020204" pitchFamily="34" charset="0"/>
              </a:rPr>
              <a:t>Findings</a:t>
            </a:r>
          </a:p>
          <a:p>
            <a:pPr marL="457200" indent="-457200" algn="ctr">
              <a:buAutoNum type="arabicPeriod"/>
            </a:pPr>
            <a:r>
              <a:rPr lang="en-US" sz="3200" dirty="0">
                <a:latin typeface="Arial" panose="020B0604020202020204" pitchFamily="34" charset="0"/>
                <a:cs typeface="Arial" panose="020B0604020202020204" pitchFamily="34" charset="0"/>
              </a:rPr>
              <a:t>Limitations</a:t>
            </a:r>
          </a:p>
          <a:p>
            <a:pPr marL="457200" indent="-457200" algn="ctr">
              <a:buAutoNum type="arabicPeriod"/>
            </a:pPr>
            <a:r>
              <a:rPr lang="en-US" sz="3200" dirty="0">
                <a:latin typeface="Arial" panose="020B0604020202020204" pitchFamily="34" charset="0"/>
                <a:cs typeface="Arial" panose="020B0604020202020204" pitchFamily="34" charset="0"/>
              </a:rPr>
              <a:t>Actions</a:t>
            </a:r>
          </a:p>
          <a:p>
            <a:pPr marL="457200" indent="-457200" algn="ctr">
              <a:buAutoNum type="arabicPeriod"/>
            </a:pPr>
            <a:r>
              <a:rPr lang="en-US" sz="3200" dirty="0">
                <a:latin typeface="Arial" panose="020B0604020202020204" pitchFamily="34" charset="0"/>
                <a:cs typeface="Arial" panose="020B0604020202020204" pitchFamily="34" charset="0"/>
              </a:rPr>
              <a:t>Benefits</a:t>
            </a:r>
          </a:p>
        </p:txBody>
      </p:sp>
      <p:sp>
        <p:nvSpPr>
          <p:cNvPr id="6" name="Slide Number Placeholder 5">
            <a:extLst>
              <a:ext uri="{FF2B5EF4-FFF2-40B4-BE49-F238E27FC236}">
                <a16:creationId xmlns:a16="http://schemas.microsoft.com/office/drawing/2014/main" id="{9C1AFD37-14D2-6874-8310-BD9FFEBF5639}"/>
              </a:ext>
            </a:extLst>
          </p:cNvPr>
          <p:cNvSpPr>
            <a:spLocks noGrp="1"/>
          </p:cNvSpPr>
          <p:nvPr>
            <p:ph type="sldNum" sz="quarter" idx="12"/>
          </p:nvPr>
        </p:nvSpPr>
        <p:spPr>
          <a:xfrm>
            <a:off x="11704320" y="6455431"/>
            <a:ext cx="445913" cy="365125"/>
          </a:xfrm>
        </p:spPr>
        <p:txBody>
          <a:bodyPr>
            <a:normAutofit/>
          </a:bodyPr>
          <a:lstStyle/>
          <a:p>
            <a:pPr>
              <a:spcAft>
                <a:spcPts val="600"/>
              </a:spcAft>
            </a:pPr>
            <a:fld id="{6E91CC32-6A6B-4E2E-BBA1-6864F305DA26}" type="slidenum">
              <a:rPr lang="en-US" sz="1100" smtClean="0">
                <a:solidFill>
                  <a:schemeClr val="tx1">
                    <a:lumMod val="50000"/>
                    <a:lumOff val="50000"/>
                  </a:schemeClr>
                </a:solidFill>
              </a:rPr>
              <a:pPr>
                <a:spcAft>
                  <a:spcPts val="600"/>
                </a:spcAft>
              </a:pPr>
              <a:t>2</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2199748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B66D7F65-E9B6-4775-8355-D095CC73C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7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C1AFD37-14D2-6874-8310-BD9FFEBF5639}"/>
              </a:ext>
            </a:extLst>
          </p:cNvPr>
          <p:cNvSpPr>
            <a:spLocks noGrp="1"/>
          </p:cNvSpPr>
          <p:nvPr>
            <p:ph type="sldNum" sz="quarter" idx="12"/>
          </p:nvPr>
        </p:nvSpPr>
        <p:spPr>
          <a:xfrm>
            <a:off x="11704320" y="6455431"/>
            <a:ext cx="445913" cy="365125"/>
          </a:xfrm>
        </p:spPr>
        <p:txBody>
          <a:bodyPr>
            <a:normAutofit/>
          </a:bodyPr>
          <a:lstStyle/>
          <a:p>
            <a:pPr>
              <a:spcAft>
                <a:spcPts val="600"/>
              </a:spcAft>
            </a:pPr>
            <a:fld id="{6E91CC32-6A6B-4E2E-BBA1-6864F305DA26}" type="slidenum">
              <a:rPr lang="en-US" sz="1100">
                <a:solidFill>
                  <a:srgbClr val="FFFFFF"/>
                </a:solidFill>
              </a:rPr>
              <a:pPr>
                <a:spcAft>
                  <a:spcPts val="600"/>
                </a:spcAft>
              </a:pPr>
              <a:t>20</a:t>
            </a:fld>
            <a:endParaRPr lang="en-US" sz="1100" dirty="0">
              <a:solidFill>
                <a:srgbClr val="FFFFFF"/>
              </a:solidFill>
            </a:endParaRPr>
          </a:p>
        </p:txBody>
      </p:sp>
      <p:sp>
        <p:nvSpPr>
          <p:cNvPr id="5" name="TextBox 4">
            <a:extLst>
              <a:ext uri="{FF2B5EF4-FFF2-40B4-BE49-F238E27FC236}">
                <a16:creationId xmlns:a16="http://schemas.microsoft.com/office/drawing/2014/main" id="{0DE12980-BF71-1411-544C-2792B1F40560}"/>
              </a:ext>
            </a:extLst>
          </p:cNvPr>
          <p:cNvSpPr txBox="1"/>
          <p:nvPr/>
        </p:nvSpPr>
        <p:spPr>
          <a:xfrm>
            <a:off x="8172113" y="5413169"/>
            <a:ext cx="2763846"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dirty="0">
                <a:solidFill>
                  <a:prstClr val="black"/>
                </a:solidFill>
                <a:latin typeface="Arial" panose="020B0604020202020204" pitchFamily="34" charset="0"/>
                <a:cs typeface="Arial" panose="020B0604020202020204" pitchFamily="34" charset="0"/>
              </a:rPr>
              <a:t>Spencer Arrighetti, Houston Astros</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050" name="Picture 2" descr="Former Tigers' Rule 5 pick called up by Mets - mlive.com">
            <a:extLst>
              <a:ext uri="{FF2B5EF4-FFF2-40B4-BE49-F238E27FC236}">
                <a16:creationId xmlns:a16="http://schemas.microsoft.com/office/drawing/2014/main" id="{F91C5428-B178-45EB-2686-92D0C8C37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325" y="337806"/>
            <a:ext cx="4302181" cy="286525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6E2963-0F07-4A5C-9033-6BE6158F823F}"/>
              </a:ext>
            </a:extLst>
          </p:cNvPr>
          <p:cNvSpPr txBox="1"/>
          <p:nvPr/>
        </p:nvSpPr>
        <p:spPr>
          <a:xfrm>
            <a:off x="4992830" y="184032"/>
            <a:ext cx="2206337" cy="70788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Pitchers</a:t>
            </a:r>
          </a:p>
        </p:txBody>
      </p:sp>
      <p:pic>
        <p:nvPicPr>
          <p:cNvPr id="2054" name="Picture 6" descr="Brown's rocky path paved the way for big-league success with Cubs">
            <a:extLst>
              <a:ext uri="{FF2B5EF4-FFF2-40B4-BE49-F238E27FC236}">
                <a16:creationId xmlns:a16="http://schemas.microsoft.com/office/drawing/2014/main" id="{C7C86349-6941-6626-1B58-03B663138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3753" y="473638"/>
            <a:ext cx="4300567" cy="286525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ome Notes About Spencer Arrighetti - The Crawfish Boxes">
            <a:extLst>
              <a:ext uri="{FF2B5EF4-FFF2-40B4-BE49-F238E27FC236}">
                <a16:creationId xmlns:a16="http://schemas.microsoft.com/office/drawing/2014/main" id="{091CA47E-4218-5BF8-1517-9319BFDB6F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7088" y="3550611"/>
            <a:ext cx="4040333" cy="26935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9A8AF68-6B15-0D64-7EC9-0DA9E7A0BAE1}"/>
              </a:ext>
            </a:extLst>
          </p:cNvPr>
          <p:cNvSpPr txBox="1"/>
          <p:nvPr/>
        </p:nvSpPr>
        <p:spPr>
          <a:xfrm>
            <a:off x="749407" y="3239443"/>
            <a:ext cx="2488275" cy="830997"/>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Reed Garrett, New York Mets</a:t>
            </a:r>
          </a:p>
        </p:txBody>
      </p:sp>
      <p:sp>
        <p:nvSpPr>
          <p:cNvPr id="19" name="TextBox 18">
            <a:extLst>
              <a:ext uri="{FF2B5EF4-FFF2-40B4-BE49-F238E27FC236}">
                <a16:creationId xmlns:a16="http://schemas.microsoft.com/office/drawing/2014/main" id="{2C58B9AF-A47C-C991-8C20-3E7D7F2180D5}"/>
              </a:ext>
            </a:extLst>
          </p:cNvPr>
          <p:cNvSpPr txBox="1"/>
          <p:nvPr/>
        </p:nvSpPr>
        <p:spPr>
          <a:xfrm>
            <a:off x="8531934" y="3375072"/>
            <a:ext cx="2488275" cy="830997"/>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Ben Brown, Chicago Cubs</a:t>
            </a:r>
          </a:p>
        </p:txBody>
      </p:sp>
    </p:spTree>
    <p:extLst>
      <p:ext uri="{BB962C8B-B14F-4D97-AF65-F5344CB8AC3E}">
        <p14:creationId xmlns:p14="http://schemas.microsoft.com/office/powerpoint/2010/main" val="3744830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B66D7F65-E9B6-4775-8355-D095CC73C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7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C1AFD37-14D2-6874-8310-BD9FFEBF5639}"/>
              </a:ext>
            </a:extLst>
          </p:cNvPr>
          <p:cNvSpPr>
            <a:spLocks noGrp="1"/>
          </p:cNvSpPr>
          <p:nvPr>
            <p:ph type="sldNum" sz="quarter" idx="12"/>
          </p:nvPr>
        </p:nvSpPr>
        <p:spPr>
          <a:xfrm>
            <a:off x="11704320" y="6455431"/>
            <a:ext cx="445913" cy="365125"/>
          </a:xfrm>
        </p:spPr>
        <p:txBody>
          <a:bodyPr>
            <a:normAutofit/>
          </a:bodyPr>
          <a:lstStyle/>
          <a:p>
            <a:pPr>
              <a:spcAft>
                <a:spcPts val="600"/>
              </a:spcAft>
            </a:pPr>
            <a:fld id="{6E91CC32-6A6B-4E2E-BBA1-6864F305DA26}" type="slidenum">
              <a:rPr lang="en-US" sz="1100">
                <a:solidFill>
                  <a:srgbClr val="FFFFFF"/>
                </a:solidFill>
              </a:rPr>
              <a:pPr>
                <a:spcAft>
                  <a:spcPts val="600"/>
                </a:spcAft>
              </a:pPr>
              <a:t>21</a:t>
            </a:fld>
            <a:endParaRPr lang="en-US" sz="1100" dirty="0">
              <a:solidFill>
                <a:srgbClr val="FFFFFF"/>
              </a:solidFill>
            </a:endParaRPr>
          </a:p>
        </p:txBody>
      </p:sp>
      <p:sp>
        <p:nvSpPr>
          <p:cNvPr id="4" name="TextBox 3">
            <a:extLst>
              <a:ext uri="{FF2B5EF4-FFF2-40B4-BE49-F238E27FC236}">
                <a16:creationId xmlns:a16="http://schemas.microsoft.com/office/drawing/2014/main" id="{92F1A8FC-F21C-2675-0B73-C39A441E6DF8}"/>
              </a:ext>
            </a:extLst>
          </p:cNvPr>
          <p:cNvSpPr txBox="1"/>
          <p:nvPr/>
        </p:nvSpPr>
        <p:spPr>
          <a:xfrm>
            <a:off x="8764880" y="1793333"/>
            <a:ext cx="2687329"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Isiah Kiner-Falefa, Toronto Blue Jays</a:t>
            </a:r>
          </a:p>
        </p:txBody>
      </p:sp>
      <p:sp>
        <p:nvSpPr>
          <p:cNvPr id="9" name="TextBox 8">
            <a:extLst>
              <a:ext uri="{FF2B5EF4-FFF2-40B4-BE49-F238E27FC236}">
                <a16:creationId xmlns:a16="http://schemas.microsoft.com/office/drawing/2014/main" id="{136C4956-7294-5E89-0AAE-73BF09A85807}"/>
              </a:ext>
            </a:extLst>
          </p:cNvPr>
          <p:cNvSpPr txBox="1"/>
          <p:nvPr/>
        </p:nvSpPr>
        <p:spPr>
          <a:xfrm>
            <a:off x="8561592" y="257899"/>
            <a:ext cx="234003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0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Fielders</a:t>
            </a:r>
          </a:p>
        </p:txBody>
      </p:sp>
      <p:pic>
        <p:nvPicPr>
          <p:cNvPr id="3074" name="Picture 2" descr="Jared Triolo joins his fellow rookie ...">
            <a:extLst>
              <a:ext uri="{FF2B5EF4-FFF2-40B4-BE49-F238E27FC236}">
                <a16:creationId xmlns:a16="http://schemas.microsoft.com/office/drawing/2014/main" id="{FC354CBC-9AFE-6063-D72C-951B3A329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165" y="2836120"/>
            <a:ext cx="3086324" cy="30863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Josh Smith gets shot at short with Rangers' Seager sidelined – San Diego  Union-Tribune">
            <a:extLst>
              <a:ext uri="{FF2B5EF4-FFF2-40B4-BE49-F238E27FC236}">
                <a16:creationId xmlns:a16="http://schemas.microsoft.com/office/drawing/2014/main" id="{7380625C-1AF0-A28C-8B33-2C7E51D19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615" y="1005215"/>
            <a:ext cx="4171974" cy="277611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950E3B8-EFA0-5CAB-EC69-B9CCBB4AA1C7}"/>
              </a:ext>
            </a:extLst>
          </p:cNvPr>
          <p:cNvSpPr txBox="1"/>
          <p:nvPr/>
        </p:nvSpPr>
        <p:spPr>
          <a:xfrm>
            <a:off x="479165" y="1921344"/>
            <a:ext cx="26312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Jared Triolo, Pittsburgh Pirates</a:t>
            </a:r>
          </a:p>
        </p:txBody>
      </p:sp>
      <p:sp>
        <p:nvSpPr>
          <p:cNvPr id="19" name="TextBox 18">
            <a:extLst>
              <a:ext uri="{FF2B5EF4-FFF2-40B4-BE49-F238E27FC236}">
                <a16:creationId xmlns:a16="http://schemas.microsoft.com/office/drawing/2014/main" id="{4CFE34BB-E265-E8AA-6CF5-FD8E96740264}"/>
              </a:ext>
            </a:extLst>
          </p:cNvPr>
          <p:cNvSpPr txBox="1"/>
          <p:nvPr/>
        </p:nvSpPr>
        <p:spPr>
          <a:xfrm>
            <a:off x="3924053" y="504120"/>
            <a:ext cx="402210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Josh Smith, Texas Rangers</a:t>
            </a:r>
          </a:p>
        </p:txBody>
      </p:sp>
      <p:pic>
        <p:nvPicPr>
          <p:cNvPr id="3076" name="Picture 4" descr="Have glove, will travel: Touring the diamond with the Blue Jays' Isiah Kiner -Falefa - The Athletic">
            <a:extLst>
              <a:ext uri="{FF2B5EF4-FFF2-40B4-BE49-F238E27FC236}">
                <a16:creationId xmlns:a16="http://schemas.microsoft.com/office/drawing/2014/main" id="{775B59BE-24A7-95D2-8528-DAB308753B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427"/>
          <a:stretch/>
        </p:blipFill>
        <p:spPr bwMode="auto">
          <a:xfrm>
            <a:off x="8367752" y="2636845"/>
            <a:ext cx="3481586" cy="3484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617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C46B48-0D9B-5353-A7C1-35ADCB5D11A7}"/>
              </a:ext>
            </a:extLst>
          </p:cNvPr>
          <p:cNvSpPr>
            <a:spLocks noGrp="1"/>
          </p:cNvSpPr>
          <p:nvPr>
            <p:ph type="title"/>
          </p:nvPr>
        </p:nvSpPr>
        <p:spPr>
          <a:xfrm>
            <a:off x="3080676" y="407649"/>
            <a:ext cx="2201333" cy="683313"/>
          </a:xfrm>
        </p:spPr>
        <p:txBody>
          <a:bodyPr anchor="b">
            <a:normAutofit/>
          </a:bodyPr>
          <a:lstStyle/>
          <a:p>
            <a:r>
              <a:rPr lang="en-US" sz="4000" b="1" u="sng" dirty="0">
                <a:latin typeface="Arial" panose="020B0604020202020204" pitchFamily="34" charset="0"/>
                <a:cs typeface="Arial" panose="020B0604020202020204" pitchFamily="34" charset="0"/>
              </a:rPr>
              <a:t>Benefits</a:t>
            </a:r>
          </a:p>
        </p:txBody>
      </p:sp>
      <p:sp>
        <p:nvSpPr>
          <p:cNvPr id="81" name="Content Placeholder 2">
            <a:extLst>
              <a:ext uri="{FF2B5EF4-FFF2-40B4-BE49-F238E27FC236}">
                <a16:creationId xmlns:a16="http://schemas.microsoft.com/office/drawing/2014/main" id="{F1B2318E-7709-EF50-6654-8DAEED6757DA}"/>
              </a:ext>
            </a:extLst>
          </p:cNvPr>
          <p:cNvSpPr>
            <a:spLocks noGrp="1"/>
          </p:cNvSpPr>
          <p:nvPr>
            <p:ph idx="1"/>
          </p:nvPr>
        </p:nvSpPr>
        <p:spPr>
          <a:xfrm>
            <a:off x="457200" y="1432630"/>
            <a:ext cx="7448287" cy="3535083"/>
          </a:xfrm>
        </p:spPr>
        <p:txBody>
          <a:bodyPr anchor="t">
            <a:noAutofit/>
          </a:bodyPr>
          <a:lstStyle/>
          <a:p>
            <a:pPr marL="0" indent="0" algn="just">
              <a:spcBef>
                <a:spcPts val="0"/>
              </a:spcBef>
              <a:spcAft>
                <a:spcPts val="600"/>
              </a:spcAft>
              <a:buNone/>
            </a:pPr>
            <a:r>
              <a:rPr lang="en-US" sz="2400" kern="100" dirty="0">
                <a:effectLst/>
                <a:latin typeface="Arial" panose="020B0604020202020204" pitchFamily="34" charset="0"/>
                <a:ea typeface="Aptos" panose="020B0004020202020204" pitchFamily="34" charset="0"/>
                <a:cs typeface="Arial" panose="020B0604020202020204" pitchFamily="34" charset="0"/>
              </a:rPr>
              <a:t>While these findings and the proposed actions may </a:t>
            </a:r>
            <a:r>
              <a:rPr lang="en-US" sz="2400" b="1" kern="100" dirty="0">
                <a:effectLst/>
                <a:latin typeface="Arial" panose="020B0604020202020204" pitchFamily="34" charset="0"/>
                <a:ea typeface="Aptos" panose="020B0004020202020204" pitchFamily="34" charset="0"/>
                <a:cs typeface="Arial" panose="020B0604020202020204" pitchFamily="34" charset="0"/>
              </a:rPr>
              <a:t>help a team realize playoff success</a:t>
            </a:r>
            <a:r>
              <a:rPr lang="en-US" sz="2400" kern="100" dirty="0">
                <a:effectLst/>
                <a:latin typeface="Arial" panose="020B0604020202020204" pitchFamily="34" charset="0"/>
                <a:ea typeface="Aptos" panose="020B0004020202020204" pitchFamily="34" charset="0"/>
                <a:cs typeface="Arial" panose="020B0604020202020204" pitchFamily="34" charset="0"/>
              </a:rPr>
              <a:t>, specific quantitative measures of any benefits are impossible to predict from hypothesis testing alone. With that said, the potential benefits of utilizing these results in roster construction are as follows: </a:t>
            </a:r>
          </a:p>
          <a:p>
            <a:pPr marL="0" marR="0" lvl="0" indent="0" algn="just">
              <a:spcBef>
                <a:spcPts val="0"/>
              </a:spcBef>
              <a:spcAft>
                <a:spcPts val="600"/>
              </a:spcAft>
              <a:buNone/>
            </a:pPr>
            <a:endParaRPr lang="en-US" sz="2400" kern="100" dirty="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just">
              <a:spcBef>
                <a:spcPts val="0"/>
              </a:spcBef>
              <a:spcAft>
                <a:spcPts val="600"/>
              </a:spcAft>
              <a:buFont typeface="Symbol" panose="05050102010706020507" pitchFamily="18" charset="2"/>
              <a:buChar char=""/>
            </a:pPr>
            <a:r>
              <a:rPr lang="en-US" sz="2400" kern="100" dirty="0">
                <a:latin typeface="Arial" panose="020B0604020202020204" pitchFamily="34" charset="0"/>
                <a:ea typeface="Aptos" panose="020B0004020202020204" pitchFamily="34" charset="0"/>
                <a:cs typeface="Arial" panose="020B0604020202020204" pitchFamily="34" charset="0"/>
              </a:rPr>
              <a:t>Greater probability of p</a:t>
            </a:r>
            <a:r>
              <a:rPr lang="en-US" sz="2400" kern="100" dirty="0">
                <a:effectLst/>
                <a:latin typeface="Arial" panose="020B0604020202020204" pitchFamily="34" charset="0"/>
                <a:ea typeface="Aptos" panose="020B0004020202020204" pitchFamily="34" charset="0"/>
                <a:cs typeface="Arial" panose="020B0604020202020204" pitchFamily="34" charset="0"/>
              </a:rPr>
              <a:t>layoff success, including winning the World Series.</a:t>
            </a:r>
          </a:p>
          <a:p>
            <a:pPr marL="342900" marR="0" lvl="0" indent="-342900" algn="just">
              <a:spcBef>
                <a:spcPts val="0"/>
              </a:spcBef>
              <a:spcAft>
                <a:spcPts val="600"/>
              </a:spcAft>
              <a:buFont typeface="Symbol" panose="05050102010706020507" pitchFamily="18" charset="2"/>
              <a:buChar char=""/>
            </a:pPr>
            <a:r>
              <a:rPr lang="en-US" sz="2400" kern="100" dirty="0">
                <a:latin typeface="Arial" panose="020B0604020202020204" pitchFamily="34" charset="0"/>
                <a:ea typeface="Aptos" panose="020B0004020202020204" pitchFamily="34" charset="0"/>
                <a:cs typeface="Arial" panose="020B0604020202020204" pitchFamily="34" charset="0"/>
              </a:rPr>
              <a:t>Increased f</a:t>
            </a:r>
            <a:r>
              <a:rPr lang="en-US" sz="2400" kern="100" dirty="0">
                <a:effectLst/>
                <a:latin typeface="Arial" panose="020B0604020202020204" pitchFamily="34" charset="0"/>
                <a:ea typeface="Aptos" panose="020B0004020202020204" pitchFamily="34" charset="0"/>
                <a:cs typeface="Arial" panose="020B0604020202020204" pitchFamily="34" charset="0"/>
              </a:rPr>
              <a:t>an support, media coverage, and </a:t>
            </a:r>
            <a:r>
              <a:rPr lang="en-US" sz="2400" kern="100" dirty="0">
                <a:latin typeface="Arial" panose="020B0604020202020204" pitchFamily="34" charset="0"/>
                <a:ea typeface="Aptos" panose="020B0004020202020204" pitchFamily="34" charset="0"/>
                <a:cs typeface="Arial" panose="020B0604020202020204" pitchFamily="34" charset="0"/>
              </a:rPr>
              <a:t>tickets/merchandising </a:t>
            </a:r>
            <a:r>
              <a:rPr lang="en-US" sz="2400" kern="100" dirty="0">
                <a:effectLst/>
                <a:latin typeface="Arial" panose="020B0604020202020204" pitchFamily="34" charset="0"/>
                <a:ea typeface="Aptos" panose="020B0004020202020204" pitchFamily="34" charset="0"/>
                <a:cs typeface="Arial" panose="020B0604020202020204" pitchFamily="34" charset="0"/>
              </a:rPr>
              <a:t>revenue.</a:t>
            </a:r>
          </a:p>
          <a:p>
            <a:pPr marL="342900" marR="0" lvl="0" indent="-342900" algn="just">
              <a:spcBef>
                <a:spcPts val="0"/>
              </a:spcBef>
              <a:spcAft>
                <a:spcPts val="600"/>
              </a:spcAft>
              <a:buFont typeface="Symbol" panose="05050102010706020507" pitchFamily="18" charset="2"/>
              <a:buChar char=""/>
            </a:pPr>
            <a:r>
              <a:rPr lang="en-US" sz="2400" kern="100" dirty="0">
                <a:latin typeface="Arial" panose="020B0604020202020204" pitchFamily="34" charset="0"/>
                <a:ea typeface="Aptos" panose="020B0004020202020204" pitchFamily="34" charset="0"/>
                <a:cs typeface="Arial" panose="020B0604020202020204" pitchFamily="34" charset="0"/>
              </a:rPr>
              <a:t>Higher interest from other players and coaches to join the team.</a:t>
            </a:r>
            <a:endParaRPr lang="en-US" sz="2400" kern="100" dirty="0">
              <a:effectLst/>
              <a:latin typeface="Arial" panose="020B0604020202020204" pitchFamily="34" charset="0"/>
              <a:ea typeface="Aptos" panose="020B00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descr="Baseball hat with solid fill">
            <a:extLst>
              <a:ext uri="{FF2B5EF4-FFF2-40B4-BE49-F238E27FC236}">
                <a16:creationId xmlns:a16="http://schemas.microsoft.com/office/drawing/2014/main" id="{171A6E25-4DDB-785C-E643-8518E3F707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40908" y="1704678"/>
            <a:ext cx="3448643" cy="3448643"/>
          </a:xfrm>
          <a:prstGeom prst="rect">
            <a:avLst/>
          </a:prstGeom>
        </p:spPr>
      </p:pic>
      <p:sp>
        <p:nvSpPr>
          <p:cNvPr id="6" name="Slide Number Placeholder 5">
            <a:extLst>
              <a:ext uri="{FF2B5EF4-FFF2-40B4-BE49-F238E27FC236}">
                <a16:creationId xmlns:a16="http://schemas.microsoft.com/office/drawing/2014/main" id="{9C1AFD37-14D2-6874-8310-BD9FFEBF5639}"/>
              </a:ext>
            </a:extLst>
          </p:cNvPr>
          <p:cNvSpPr>
            <a:spLocks noGrp="1"/>
          </p:cNvSpPr>
          <p:nvPr>
            <p:ph type="sldNum" sz="quarter" idx="12"/>
          </p:nvPr>
        </p:nvSpPr>
        <p:spPr>
          <a:xfrm>
            <a:off x="11704320" y="6459378"/>
            <a:ext cx="448056" cy="365125"/>
          </a:xfrm>
        </p:spPr>
        <p:txBody>
          <a:bodyPr>
            <a:normAutofit/>
          </a:bodyPr>
          <a:lstStyle/>
          <a:p>
            <a:pPr>
              <a:spcAft>
                <a:spcPts val="600"/>
              </a:spcAft>
            </a:pPr>
            <a:fld id="{6E91CC32-6A6B-4E2E-BBA1-6864F305DA26}" type="slidenum">
              <a:rPr lang="en-US" sz="1100">
                <a:solidFill>
                  <a:srgbClr val="FFFFFF"/>
                </a:solidFill>
              </a:rPr>
              <a:pPr>
                <a:spcAft>
                  <a:spcPts val="600"/>
                </a:spcAft>
              </a:pPr>
              <a:t>22</a:t>
            </a:fld>
            <a:endParaRPr lang="en-US" sz="1100" dirty="0">
              <a:solidFill>
                <a:srgbClr val="FFFFFF"/>
              </a:solidFill>
            </a:endParaRPr>
          </a:p>
        </p:txBody>
      </p:sp>
    </p:spTree>
    <p:extLst>
      <p:ext uri="{BB962C8B-B14F-4D97-AF65-F5344CB8AC3E}">
        <p14:creationId xmlns:p14="http://schemas.microsoft.com/office/powerpoint/2010/main" val="1816420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C46B48-0D9B-5353-A7C1-35ADCB5D11A7}"/>
              </a:ext>
            </a:extLst>
          </p:cNvPr>
          <p:cNvSpPr>
            <a:spLocks noGrp="1"/>
          </p:cNvSpPr>
          <p:nvPr>
            <p:ph type="title"/>
          </p:nvPr>
        </p:nvSpPr>
        <p:spPr>
          <a:xfrm>
            <a:off x="1371599" y="294538"/>
            <a:ext cx="9895951" cy="1033669"/>
          </a:xfrm>
        </p:spPr>
        <p:txBody>
          <a:bodyPr>
            <a:normAutofit/>
          </a:bodyPr>
          <a:lstStyle/>
          <a:p>
            <a:pPr algn="ctr"/>
            <a:r>
              <a:rPr lang="en-US" sz="4000" b="1" u="sng" dirty="0">
                <a:solidFill>
                  <a:srgbClr val="FFFFFF"/>
                </a:solidFill>
                <a:latin typeface="Arial" panose="020B0604020202020204" pitchFamily="34" charset="0"/>
                <a:cs typeface="Arial" panose="020B0604020202020204" pitchFamily="34" charset="0"/>
              </a:rPr>
              <a:t>Source</a:t>
            </a:r>
          </a:p>
        </p:txBody>
      </p:sp>
      <p:sp>
        <p:nvSpPr>
          <p:cNvPr id="81" name="Content Placeholder 2">
            <a:extLst>
              <a:ext uri="{FF2B5EF4-FFF2-40B4-BE49-F238E27FC236}">
                <a16:creationId xmlns:a16="http://schemas.microsoft.com/office/drawing/2014/main" id="{F1B2318E-7709-EF50-6654-8DAEED6757DA}"/>
              </a:ext>
            </a:extLst>
          </p:cNvPr>
          <p:cNvSpPr>
            <a:spLocks noGrp="1"/>
          </p:cNvSpPr>
          <p:nvPr>
            <p:ph idx="1"/>
          </p:nvPr>
        </p:nvSpPr>
        <p:spPr>
          <a:xfrm>
            <a:off x="1371599" y="2030926"/>
            <a:ext cx="9724031" cy="2796147"/>
          </a:xfrm>
        </p:spPr>
        <p:txBody>
          <a:bodyPr anchor="ctr">
            <a:noAutofit/>
          </a:bodyPr>
          <a:lstStyle/>
          <a:p>
            <a:pPr marL="0" marR="0" indent="0" algn="just">
              <a:lnSpc>
                <a:spcPct val="107000"/>
              </a:lnSpc>
              <a:spcBef>
                <a:spcPts val="0"/>
              </a:spcBef>
              <a:spcAft>
                <a:spcPts val="0"/>
              </a:spcAft>
              <a:buNone/>
            </a:pPr>
            <a:r>
              <a:rPr lang="en-US" sz="2000" kern="100" dirty="0">
                <a:effectLst/>
                <a:latin typeface="Arial" panose="020B0604020202020204" pitchFamily="34" charset="0"/>
                <a:ea typeface="Aptos" panose="020B0004020202020204" pitchFamily="34" charset="0"/>
                <a:cs typeface="Arial" panose="020B0604020202020204" pitchFamily="34" charset="0"/>
              </a:rPr>
              <a:t>This analysis was performed utilizing </a:t>
            </a:r>
            <a:r>
              <a:rPr lang="en-US" sz="2000" kern="100" dirty="0">
                <a:latin typeface="Arial" panose="020B0604020202020204" pitchFamily="34" charset="0"/>
                <a:ea typeface="Aptos" panose="020B0004020202020204" pitchFamily="34" charset="0"/>
                <a:cs typeface="Arial" panose="020B0604020202020204" pitchFamily="34" charset="0"/>
              </a:rPr>
              <a:t>data from </a:t>
            </a:r>
            <a:r>
              <a:rPr lang="en-US" sz="2000" kern="100" dirty="0">
                <a:effectLst/>
                <a:latin typeface="Arial" panose="020B0604020202020204" pitchFamily="34" charset="0"/>
                <a:ea typeface="Aptos" panose="020B0004020202020204" pitchFamily="34" charset="0"/>
                <a:cs typeface="Arial" panose="020B0604020202020204" pitchFamily="34" charset="0"/>
              </a:rPr>
              <a:t>the Lahman Baseball Database.</a:t>
            </a:r>
          </a:p>
          <a:p>
            <a:pPr marL="0" marR="0" indent="0" algn="just">
              <a:lnSpc>
                <a:spcPct val="107000"/>
              </a:lnSpc>
              <a:spcBef>
                <a:spcPts val="0"/>
              </a:spcBef>
              <a:spcAft>
                <a:spcPts val="0"/>
              </a:spcAft>
              <a:buNone/>
            </a:pPr>
            <a:endParaRPr lang="en-US" sz="2000" kern="100" dirty="0">
              <a:latin typeface="Arial" panose="020B0604020202020204" pitchFamily="34" charset="0"/>
              <a:ea typeface="Aptos" panose="020B0004020202020204" pitchFamily="34" charset="0"/>
              <a:cs typeface="Arial" panose="020B0604020202020204" pitchFamily="34" charset="0"/>
            </a:endParaRPr>
          </a:p>
          <a:p>
            <a:pPr marL="0" marR="0" indent="0" algn="just">
              <a:lnSpc>
                <a:spcPct val="107000"/>
              </a:lnSpc>
              <a:spcBef>
                <a:spcPts val="0"/>
              </a:spcBef>
              <a:spcAft>
                <a:spcPts val="0"/>
              </a:spcAft>
              <a:buNone/>
            </a:pPr>
            <a:r>
              <a:rPr lang="en-US" sz="2000" kern="100" dirty="0">
                <a:effectLst/>
                <a:latin typeface="Arial" panose="020B0604020202020204" pitchFamily="34" charset="0"/>
                <a:ea typeface="Aptos" panose="020B0004020202020204" pitchFamily="34" charset="0"/>
                <a:cs typeface="Arial" panose="020B0604020202020204" pitchFamily="34" charset="0"/>
              </a:rPr>
              <a:t>This database is described as containing “complete batting and pitching statistics from 1871 to 2023, plus fielding statistics, standings, team stats, managerial records, post-season data, and more.”</a:t>
            </a:r>
          </a:p>
          <a:p>
            <a:pPr marL="0" marR="0" indent="0" algn="just">
              <a:lnSpc>
                <a:spcPct val="107000"/>
              </a:lnSpc>
              <a:spcBef>
                <a:spcPts val="0"/>
              </a:spcBef>
              <a:spcAft>
                <a:spcPts val="0"/>
              </a:spcAft>
              <a:buNone/>
            </a:pPr>
            <a:endParaRPr lang="en-US" sz="2000" kern="100" dirty="0">
              <a:latin typeface="Arial" panose="020B0604020202020204" pitchFamily="34" charset="0"/>
              <a:ea typeface="Aptos" panose="020B0004020202020204" pitchFamily="34" charset="0"/>
              <a:cs typeface="Arial" panose="020B0604020202020204" pitchFamily="34" charset="0"/>
            </a:endParaRPr>
          </a:p>
          <a:p>
            <a:pPr marL="0" marR="0" indent="0" algn="just">
              <a:lnSpc>
                <a:spcPct val="107000"/>
              </a:lnSpc>
              <a:spcBef>
                <a:spcPts val="0"/>
              </a:spcBef>
              <a:spcAft>
                <a:spcPts val="0"/>
              </a:spcAft>
              <a:buNone/>
            </a:pPr>
            <a:r>
              <a:rPr lang="en-US" sz="2000" kern="100" dirty="0">
                <a:effectLst/>
                <a:latin typeface="Arial" panose="020B0604020202020204" pitchFamily="34" charset="0"/>
                <a:ea typeface="Aptos" panose="020B0004020202020204" pitchFamily="34" charset="0"/>
                <a:cs typeface="Arial" panose="020B0604020202020204" pitchFamily="34" charset="0"/>
              </a:rPr>
              <a:t>This quotation and the database were retrieved from </a:t>
            </a:r>
            <a:r>
              <a:rPr lang="en-US" sz="2000" u="sng" kern="100" dirty="0">
                <a:solidFill>
                  <a:srgbClr val="467886"/>
                </a:solidFill>
                <a:effectLst/>
                <a:latin typeface="Arial" panose="020B0604020202020204" pitchFamily="34" charset="0"/>
                <a:ea typeface="Aptos" panose="020B0004020202020204" pitchFamily="34" charset="0"/>
                <a:cs typeface="Arial" panose="020B0604020202020204" pitchFamily="34" charset="0"/>
                <a:hlinkClick r:id="rId2"/>
              </a:rPr>
              <a:t>seanlahman.com</a:t>
            </a:r>
            <a:r>
              <a:rPr lang="en-US" sz="2000" kern="100" dirty="0">
                <a:effectLst/>
                <a:latin typeface="Arial" panose="020B0604020202020204" pitchFamily="34" charset="0"/>
                <a:ea typeface="Aptos" panose="020B0004020202020204" pitchFamily="34" charset="0"/>
                <a:cs typeface="Arial" panose="020B0604020202020204" pitchFamily="34" charset="0"/>
              </a:rPr>
              <a:t>.</a:t>
            </a:r>
          </a:p>
        </p:txBody>
      </p:sp>
      <p:sp>
        <p:nvSpPr>
          <p:cNvPr id="6" name="Slide Number Placeholder 5">
            <a:extLst>
              <a:ext uri="{FF2B5EF4-FFF2-40B4-BE49-F238E27FC236}">
                <a16:creationId xmlns:a16="http://schemas.microsoft.com/office/drawing/2014/main" id="{9C1AFD37-14D2-6874-8310-BD9FFEBF5639}"/>
              </a:ext>
            </a:extLst>
          </p:cNvPr>
          <p:cNvSpPr>
            <a:spLocks noGrp="1"/>
          </p:cNvSpPr>
          <p:nvPr>
            <p:ph type="sldNum" sz="quarter" idx="12"/>
          </p:nvPr>
        </p:nvSpPr>
        <p:spPr>
          <a:xfrm>
            <a:off x="11704320" y="6455431"/>
            <a:ext cx="445913" cy="365125"/>
          </a:xfrm>
        </p:spPr>
        <p:txBody>
          <a:bodyPr>
            <a:normAutofit/>
          </a:bodyPr>
          <a:lstStyle/>
          <a:p>
            <a:pPr>
              <a:spcAft>
                <a:spcPts val="600"/>
              </a:spcAft>
            </a:pPr>
            <a:fld id="{6E91CC32-6A6B-4E2E-BBA1-6864F305DA26}" type="slidenum">
              <a:rPr lang="en-US" sz="1100" smtClean="0">
                <a:solidFill>
                  <a:schemeClr val="tx1">
                    <a:lumMod val="50000"/>
                    <a:lumOff val="50000"/>
                  </a:schemeClr>
                </a:solidFill>
              </a:rPr>
              <a:pPr>
                <a:spcAft>
                  <a:spcPts val="600"/>
                </a:spcAft>
              </a:pPr>
              <a:t>23</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1347165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B66D7F65-E9B6-4775-8355-D095CC73C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C46B48-0D9B-5353-A7C1-35ADCB5D11A7}"/>
              </a:ext>
            </a:extLst>
          </p:cNvPr>
          <p:cNvSpPr>
            <a:spLocks noGrp="1"/>
          </p:cNvSpPr>
          <p:nvPr>
            <p:ph type="title"/>
          </p:nvPr>
        </p:nvSpPr>
        <p:spPr>
          <a:xfrm>
            <a:off x="2675636" y="854137"/>
            <a:ext cx="3283204" cy="700246"/>
          </a:xfrm>
        </p:spPr>
        <p:txBody>
          <a:bodyPr anchor="b">
            <a:normAutofit/>
          </a:bodyPr>
          <a:lstStyle/>
          <a:p>
            <a:r>
              <a:rPr lang="en-US" sz="4000" b="1" u="sng" dirty="0">
                <a:latin typeface="Arial" panose="020B0604020202020204" pitchFamily="34" charset="0"/>
                <a:cs typeface="Arial" panose="020B0604020202020204" pitchFamily="34" charset="0"/>
              </a:rPr>
              <a:t>Introduction</a:t>
            </a:r>
          </a:p>
        </p:txBody>
      </p:sp>
      <p:sp>
        <p:nvSpPr>
          <p:cNvPr id="81" name="Content Placeholder 2">
            <a:extLst>
              <a:ext uri="{FF2B5EF4-FFF2-40B4-BE49-F238E27FC236}">
                <a16:creationId xmlns:a16="http://schemas.microsoft.com/office/drawing/2014/main" id="{F1B2318E-7709-EF50-6654-8DAEED6757DA}"/>
              </a:ext>
            </a:extLst>
          </p:cNvPr>
          <p:cNvSpPr>
            <a:spLocks noGrp="1"/>
          </p:cNvSpPr>
          <p:nvPr>
            <p:ph idx="1"/>
          </p:nvPr>
        </p:nvSpPr>
        <p:spPr>
          <a:xfrm>
            <a:off x="1136396" y="2199759"/>
            <a:ext cx="6361683" cy="3535083"/>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My name is Tucker Atwood, and I am a student in the Master’s of Science in Data Analytics program at Western Governors University. At some crucial point in my childhood development, I was introduced to baseball and, more importantly, baseball statistics. The ensuing obsession has dictated the rest of my life and set me on the path that eventually led me to this program. I hope to continue this path into the world of sports analytics, where millions of dollars are spent each year in endless attempts to become champions. That is where this particular project begins.</a:t>
            </a:r>
          </a:p>
        </p:txBody>
      </p:sp>
      <p:pic>
        <p:nvPicPr>
          <p:cNvPr id="4" name="Picture 3" descr="A person holding two kittens&#10;&#10;Description automatically generated">
            <a:extLst>
              <a:ext uri="{FF2B5EF4-FFF2-40B4-BE49-F238E27FC236}">
                <a16:creationId xmlns:a16="http://schemas.microsoft.com/office/drawing/2014/main" id="{519D394B-9D16-3C90-71D4-A78553C257DD}"/>
              </a:ext>
            </a:extLst>
          </p:cNvPr>
          <p:cNvPicPr>
            <a:picLocks noChangeAspect="1"/>
          </p:cNvPicPr>
          <p:nvPr/>
        </p:nvPicPr>
        <p:blipFill rotWithShape="1">
          <a:blip r:embed="rId2">
            <a:extLst>
              <a:ext uri="{28A0092B-C50C-407E-A947-70E740481C1C}">
                <a14:useLocalDpi xmlns:a14="http://schemas.microsoft.com/office/drawing/2010/main" val="0"/>
              </a:ext>
            </a:extLst>
          </a:blip>
          <a:srcRect t="3544" r="2" b="7894"/>
          <a:stretch/>
        </p:blipFill>
        <p:spPr>
          <a:xfrm>
            <a:off x="8115300" y="-12515"/>
            <a:ext cx="4076700" cy="6418631"/>
          </a:xfrm>
          <a:prstGeom prst="rect">
            <a:avLst/>
          </a:prstGeom>
        </p:spPr>
      </p:pic>
      <p:sp>
        <p:nvSpPr>
          <p:cNvPr id="95" name="Rectangle 94">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7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C1AFD37-14D2-6874-8310-BD9FFEBF5639}"/>
              </a:ext>
            </a:extLst>
          </p:cNvPr>
          <p:cNvSpPr>
            <a:spLocks noGrp="1"/>
          </p:cNvSpPr>
          <p:nvPr>
            <p:ph type="sldNum" sz="quarter" idx="12"/>
          </p:nvPr>
        </p:nvSpPr>
        <p:spPr>
          <a:xfrm>
            <a:off x="11704320" y="6455431"/>
            <a:ext cx="445913" cy="365125"/>
          </a:xfrm>
        </p:spPr>
        <p:txBody>
          <a:bodyPr>
            <a:normAutofit/>
          </a:bodyPr>
          <a:lstStyle/>
          <a:p>
            <a:pPr>
              <a:spcAft>
                <a:spcPts val="600"/>
              </a:spcAft>
            </a:pPr>
            <a:fld id="{6E91CC32-6A6B-4E2E-BBA1-6864F305DA26}" type="slidenum">
              <a:rPr lang="en-US" sz="1100">
                <a:solidFill>
                  <a:srgbClr val="FFFFFF"/>
                </a:solidFill>
              </a:rPr>
              <a:pPr>
                <a:spcAft>
                  <a:spcPts val="600"/>
                </a:spcAft>
              </a:pPr>
              <a:t>3</a:t>
            </a:fld>
            <a:endParaRPr lang="en-US" sz="1100" dirty="0">
              <a:solidFill>
                <a:srgbClr val="FFFFFF"/>
              </a:solidFill>
            </a:endParaRPr>
          </a:p>
        </p:txBody>
      </p:sp>
    </p:spTree>
    <p:extLst>
      <p:ext uri="{BB962C8B-B14F-4D97-AF65-F5344CB8AC3E}">
        <p14:creationId xmlns:p14="http://schemas.microsoft.com/office/powerpoint/2010/main" val="534809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C46B48-0D9B-5353-A7C1-35ADCB5D11A7}"/>
              </a:ext>
            </a:extLst>
          </p:cNvPr>
          <p:cNvSpPr>
            <a:spLocks noGrp="1"/>
          </p:cNvSpPr>
          <p:nvPr>
            <p:ph type="title"/>
          </p:nvPr>
        </p:nvSpPr>
        <p:spPr>
          <a:xfrm>
            <a:off x="7343230" y="235806"/>
            <a:ext cx="3002021" cy="846667"/>
          </a:xfrm>
        </p:spPr>
        <p:txBody>
          <a:bodyPr>
            <a:normAutofit/>
          </a:bodyPr>
          <a:lstStyle/>
          <a:p>
            <a:r>
              <a:rPr lang="en-US" sz="4000" b="1" u="sng" dirty="0">
                <a:latin typeface="Arial" panose="020B0604020202020204" pitchFamily="34" charset="0"/>
                <a:cs typeface="Arial" panose="020B0604020202020204" pitchFamily="34" charset="0"/>
              </a:rPr>
              <a:t>Hypothesis</a:t>
            </a:r>
          </a:p>
        </p:txBody>
      </p:sp>
      <p:sp>
        <p:nvSpPr>
          <p:cNvPr id="81" name="Content Placeholder 2">
            <a:extLst>
              <a:ext uri="{FF2B5EF4-FFF2-40B4-BE49-F238E27FC236}">
                <a16:creationId xmlns:a16="http://schemas.microsoft.com/office/drawing/2014/main" id="{F1B2318E-7709-EF50-6654-8DAEED6757DA}"/>
              </a:ext>
            </a:extLst>
          </p:cNvPr>
          <p:cNvSpPr>
            <a:spLocks noGrp="1"/>
          </p:cNvSpPr>
          <p:nvPr>
            <p:ph idx="1"/>
          </p:nvPr>
        </p:nvSpPr>
        <p:spPr>
          <a:xfrm>
            <a:off x="5735579" y="1318278"/>
            <a:ext cx="6217325" cy="5403197"/>
          </a:xfrm>
        </p:spPr>
        <p:txBody>
          <a:bodyPr>
            <a:noAutofit/>
          </a:bodyPr>
          <a:lstStyle/>
          <a:p>
            <a:pPr marL="0" indent="0" algn="just">
              <a:buNone/>
            </a:pPr>
            <a:r>
              <a:rPr lang="en-US" sz="2400" dirty="0">
                <a:latin typeface="Arial" panose="020B0604020202020204" pitchFamily="34" charset="0"/>
                <a:cs typeface="Arial" panose="020B0604020202020204" pitchFamily="34" charset="0"/>
              </a:rPr>
              <a:t>In Major League Baseball (MLB), 12 teams out of 30 qualify for the playoff tournament at the end of the season. Qualifications are given based on performance in a 162-game regular season schedule, but playoff series consist of at most 7 games.</a:t>
            </a:r>
          </a:p>
          <a:p>
            <a:pPr marL="0" indent="0" algn="just">
              <a:buNone/>
            </a:pPr>
            <a:endParaRPr lang="en-US" sz="2400" dirty="0">
              <a:latin typeface="Arial" panose="020B0604020202020204" pitchFamily="34" charset="0"/>
              <a:cs typeface="Arial" panose="020B0604020202020204" pitchFamily="34" charset="0"/>
            </a:endParaRPr>
          </a:p>
          <a:p>
            <a:pPr marL="0" indent="0" algn="just">
              <a:buNone/>
            </a:pPr>
            <a:r>
              <a:rPr lang="en-US" sz="2400" dirty="0">
                <a:latin typeface="Arial" panose="020B0604020202020204" pitchFamily="34" charset="0"/>
                <a:cs typeface="Arial" panose="020B0604020202020204" pitchFamily="34" charset="0"/>
              </a:rPr>
              <a:t>Over the course of 162 games, a team’s true talent level is usually apparent, as the large sample size allows regressions to the mean. Once the playoffs begin, however, the small sample size gives power to the quirks of randomness, and it is </a:t>
            </a:r>
            <a:r>
              <a:rPr lang="en-US" sz="2400" b="1" dirty="0">
                <a:latin typeface="Arial" panose="020B0604020202020204" pitchFamily="34" charset="0"/>
                <a:cs typeface="Arial" panose="020B0604020202020204" pitchFamily="34" charset="0"/>
              </a:rPr>
              <a:t>significantly more difficult to predict which teams will be victorious</a:t>
            </a:r>
            <a:r>
              <a:rPr lang="en-US" sz="2400" dirty="0">
                <a:latin typeface="Arial" panose="020B0604020202020204" pitchFamily="34" charset="0"/>
                <a:cs typeface="Arial" panose="020B0604020202020204" pitchFamily="34" charset="0"/>
              </a:rPr>
              <a:t>.</a:t>
            </a:r>
          </a:p>
          <a:p>
            <a:pPr marL="0" indent="0" algn="just">
              <a:buNone/>
            </a:pPr>
            <a:endParaRPr lang="en-US" sz="2400" dirty="0">
              <a:latin typeface="Arial" panose="020B0604020202020204" pitchFamily="34" charset="0"/>
              <a:cs typeface="Arial" panose="020B0604020202020204" pitchFamily="34" charset="0"/>
            </a:endParaRPr>
          </a:p>
        </p:txBody>
      </p:sp>
      <p:pic>
        <p:nvPicPr>
          <p:cNvPr id="4" name="Graphic 3" descr="Baseball with solid fill">
            <a:extLst>
              <a:ext uri="{FF2B5EF4-FFF2-40B4-BE49-F238E27FC236}">
                <a16:creationId xmlns:a16="http://schemas.microsoft.com/office/drawing/2014/main" id="{40CD5FD8-6175-99E3-5035-AE23B269D0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87167" y="83608"/>
            <a:ext cx="2631989" cy="2631989"/>
          </a:xfrm>
          <a:prstGeom prst="rect">
            <a:avLst/>
          </a:prstGeom>
        </p:spPr>
      </p:pic>
      <p:sp>
        <p:nvSpPr>
          <p:cNvPr id="6" name="Slide Number Placeholder 5">
            <a:extLst>
              <a:ext uri="{FF2B5EF4-FFF2-40B4-BE49-F238E27FC236}">
                <a16:creationId xmlns:a16="http://schemas.microsoft.com/office/drawing/2014/main" id="{9C1AFD37-14D2-6874-8310-BD9FFEBF5639}"/>
              </a:ext>
            </a:extLst>
          </p:cNvPr>
          <p:cNvSpPr>
            <a:spLocks noGrp="1"/>
          </p:cNvSpPr>
          <p:nvPr>
            <p:ph type="sldNum" sz="quarter" idx="12"/>
          </p:nvPr>
        </p:nvSpPr>
        <p:spPr>
          <a:xfrm>
            <a:off x="8610600" y="6356350"/>
            <a:ext cx="2743200" cy="365125"/>
          </a:xfrm>
        </p:spPr>
        <p:txBody>
          <a:bodyPr>
            <a:normAutofit/>
          </a:bodyPr>
          <a:lstStyle/>
          <a:p>
            <a:pPr>
              <a:spcAft>
                <a:spcPts val="600"/>
              </a:spcAft>
            </a:pPr>
            <a:fld id="{6E91CC32-6A6B-4E2E-BBA1-6864F305DA26}" type="slidenum">
              <a:rPr lang="en-US" smtClean="0"/>
              <a:pPr>
                <a:spcAft>
                  <a:spcPts val="600"/>
                </a:spcAft>
              </a:pPr>
              <a:t>4</a:t>
            </a:fld>
            <a:endParaRPr lang="en-US" dirty="0"/>
          </a:p>
        </p:txBody>
      </p:sp>
      <p:graphicFrame>
        <p:nvGraphicFramePr>
          <p:cNvPr id="5" name="Table 4">
            <a:extLst>
              <a:ext uri="{FF2B5EF4-FFF2-40B4-BE49-F238E27FC236}">
                <a16:creationId xmlns:a16="http://schemas.microsoft.com/office/drawing/2014/main" id="{1447A396-7B83-9BFF-6E80-A7E412198500}"/>
              </a:ext>
            </a:extLst>
          </p:cNvPr>
          <p:cNvGraphicFramePr>
            <a:graphicFrameLocks noGrp="1"/>
          </p:cNvGraphicFramePr>
          <p:nvPr>
            <p:extLst>
              <p:ext uri="{D42A27DB-BD31-4B8C-83A1-F6EECF244321}">
                <p14:modId xmlns:p14="http://schemas.microsoft.com/office/powerpoint/2010/main" val="1501681835"/>
              </p:ext>
            </p:extLst>
          </p:nvPr>
        </p:nvGraphicFramePr>
        <p:xfrm>
          <a:off x="675524" y="2876235"/>
          <a:ext cx="4687581" cy="3138617"/>
        </p:xfrm>
        <a:graphic>
          <a:graphicData uri="http://schemas.openxmlformats.org/drawingml/2006/table">
            <a:tbl>
              <a:tblPr firstRow="1" bandRow="1">
                <a:noFill/>
                <a:tableStyleId>{5C22544A-7EE6-4342-B048-85BDC9FD1C3A}</a:tableStyleId>
              </a:tblPr>
              <a:tblGrid>
                <a:gridCol w="2212106">
                  <a:extLst>
                    <a:ext uri="{9D8B030D-6E8A-4147-A177-3AD203B41FA5}">
                      <a16:colId xmlns:a16="http://schemas.microsoft.com/office/drawing/2014/main" val="1058916475"/>
                    </a:ext>
                  </a:extLst>
                </a:gridCol>
                <a:gridCol w="2475475">
                  <a:extLst>
                    <a:ext uri="{9D8B030D-6E8A-4147-A177-3AD203B41FA5}">
                      <a16:colId xmlns:a16="http://schemas.microsoft.com/office/drawing/2014/main" val="3367163069"/>
                    </a:ext>
                  </a:extLst>
                </a:gridCol>
              </a:tblGrid>
              <a:tr h="972438">
                <a:tc>
                  <a:txBody>
                    <a:bodyPr/>
                    <a:lstStyle/>
                    <a:p>
                      <a:pPr algn="ctr"/>
                      <a:r>
                        <a:rPr lang="en-US" sz="2100" b="1" cap="none" spc="0" dirty="0">
                          <a:solidFill>
                            <a:schemeClr val="bg1"/>
                          </a:solidFill>
                        </a:rPr>
                        <a:t>MLB Regular Season</a:t>
                      </a:r>
                    </a:p>
                  </a:txBody>
                  <a:tcPr marL="96326" marR="68805" marT="137609" marB="137609" anchor="ctr">
                    <a:lnL w="12700" cmpd="sng">
                      <a:noFill/>
                    </a:lnL>
                    <a:lnR w="12700" cmpd="sng">
                      <a:noFill/>
                    </a:lnR>
                    <a:lnT w="19050" cap="flat" cmpd="sng" algn="ctr">
                      <a:noFill/>
                      <a:prstDash val="soli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100" b="1" cap="none" spc="0" dirty="0">
                          <a:solidFill>
                            <a:schemeClr val="bg1"/>
                          </a:solidFill>
                        </a:rPr>
                        <a:t>MLB Playoffs</a:t>
                      </a:r>
                    </a:p>
                  </a:txBody>
                  <a:tcPr marL="96326" marR="68805" marT="137609" marB="137609" anchor="ctr">
                    <a:lnL w="12700" cmpd="sng">
                      <a:noFill/>
                    </a:lnL>
                    <a:lnR w="12700" cmpd="sng">
                      <a:noFill/>
                    </a:lnR>
                    <a:lnT w="19050" cap="flat" cmpd="sng" algn="ctr">
                      <a:noFill/>
                      <a:prstDash val="soli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140775719"/>
                  </a:ext>
                </a:extLst>
              </a:tr>
              <a:tr h="813799">
                <a:tc>
                  <a:txBody>
                    <a:bodyPr/>
                    <a:lstStyle/>
                    <a:p>
                      <a:pPr algn="ctr"/>
                      <a:r>
                        <a:rPr lang="en-US" sz="1800" b="0" cap="none" spc="0" dirty="0">
                          <a:solidFill>
                            <a:schemeClr val="tx1"/>
                          </a:solidFill>
                        </a:rPr>
                        <a:t>162 Games</a:t>
                      </a:r>
                    </a:p>
                  </a:txBody>
                  <a:tcPr marL="96326" marR="68805" marT="70710" marB="13760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cap="none" spc="0" dirty="0">
                          <a:solidFill>
                            <a:schemeClr val="tx1"/>
                          </a:solidFill>
                        </a:rPr>
                        <a:t>Up to 7 Games Per Series</a:t>
                      </a:r>
                    </a:p>
                  </a:txBody>
                  <a:tcPr marL="96326" marR="68805" marT="70710" marB="13760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940058"/>
                  </a:ext>
                </a:extLst>
              </a:tr>
              <a:tr h="538581">
                <a:tc>
                  <a:txBody>
                    <a:bodyPr/>
                    <a:lstStyle/>
                    <a:p>
                      <a:pPr algn="ctr"/>
                      <a:r>
                        <a:rPr lang="en-US" sz="1800" b="0" cap="none" spc="0" dirty="0">
                          <a:solidFill>
                            <a:schemeClr val="tx1"/>
                          </a:solidFill>
                        </a:rPr>
                        <a:t>30 Teams</a:t>
                      </a:r>
                    </a:p>
                  </a:txBody>
                  <a:tcPr marL="96326" marR="68805" marT="70710" marB="13760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0" cap="none" spc="0" dirty="0">
                          <a:solidFill>
                            <a:schemeClr val="tx1"/>
                          </a:solidFill>
                        </a:rPr>
                        <a:t>12 Best Teams</a:t>
                      </a:r>
                    </a:p>
                  </a:txBody>
                  <a:tcPr marL="96326" marR="68805" marT="70710" marB="13760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77285355"/>
                  </a:ext>
                </a:extLst>
              </a:tr>
              <a:tr h="813799">
                <a:tc>
                  <a:txBody>
                    <a:bodyPr/>
                    <a:lstStyle/>
                    <a:p>
                      <a:pPr algn="ctr"/>
                      <a:r>
                        <a:rPr lang="en-US" sz="1800" b="0" cap="none" spc="0" dirty="0">
                          <a:solidFill>
                            <a:schemeClr val="tx1"/>
                          </a:solidFill>
                        </a:rPr>
                        <a:t>True Talent Levels are Apparent</a:t>
                      </a:r>
                    </a:p>
                  </a:txBody>
                  <a:tcPr marL="96326" marR="68805" marT="70710" marB="13760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cap="none" spc="0" dirty="0">
                          <a:solidFill>
                            <a:schemeClr val="tx1"/>
                          </a:solidFill>
                        </a:rPr>
                        <a:t>Randomness Galore!</a:t>
                      </a:r>
                    </a:p>
                  </a:txBody>
                  <a:tcPr marL="96326" marR="68805" marT="70710" marB="13760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4529096"/>
                  </a:ext>
                </a:extLst>
              </a:tr>
            </a:tbl>
          </a:graphicData>
        </a:graphic>
      </p:graphicFrame>
    </p:spTree>
    <p:extLst>
      <p:ext uri="{BB962C8B-B14F-4D97-AF65-F5344CB8AC3E}">
        <p14:creationId xmlns:p14="http://schemas.microsoft.com/office/powerpoint/2010/main" val="618333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C46B48-0D9B-5353-A7C1-35ADCB5D11A7}"/>
              </a:ext>
            </a:extLst>
          </p:cNvPr>
          <p:cNvSpPr>
            <a:spLocks noGrp="1"/>
          </p:cNvSpPr>
          <p:nvPr>
            <p:ph type="title"/>
          </p:nvPr>
        </p:nvSpPr>
        <p:spPr>
          <a:xfrm>
            <a:off x="1854155" y="364370"/>
            <a:ext cx="3437664" cy="728741"/>
          </a:xfrm>
        </p:spPr>
        <p:txBody>
          <a:bodyPr anchor="ctr">
            <a:normAutofit/>
          </a:bodyPr>
          <a:lstStyle/>
          <a:p>
            <a:r>
              <a:rPr lang="en-US" sz="2800" b="1" u="sng" dirty="0">
                <a:latin typeface="Arial" panose="020B0604020202020204" pitchFamily="34" charset="0"/>
                <a:cs typeface="Arial" panose="020B0604020202020204" pitchFamily="34" charset="0"/>
              </a:rPr>
              <a:t>Hypothesis (cont.)</a:t>
            </a:r>
          </a:p>
        </p:txBody>
      </p:sp>
      <p:sp>
        <p:nvSpPr>
          <p:cNvPr id="81" name="Content Placeholder 2">
            <a:extLst>
              <a:ext uri="{FF2B5EF4-FFF2-40B4-BE49-F238E27FC236}">
                <a16:creationId xmlns:a16="http://schemas.microsoft.com/office/drawing/2014/main" id="{F1B2318E-7709-EF50-6654-8DAEED6757DA}"/>
              </a:ext>
            </a:extLst>
          </p:cNvPr>
          <p:cNvSpPr>
            <a:spLocks noGrp="1"/>
          </p:cNvSpPr>
          <p:nvPr>
            <p:ph idx="1"/>
          </p:nvPr>
        </p:nvSpPr>
        <p:spPr>
          <a:xfrm>
            <a:off x="761800" y="1346662"/>
            <a:ext cx="5779677" cy="4893417"/>
          </a:xfrm>
        </p:spPr>
        <p:txBody>
          <a:bodyPr anchor="ctr">
            <a:noAutofit/>
          </a:bodyPr>
          <a:lstStyle/>
          <a:p>
            <a:pPr marL="0" indent="0" algn="just">
              <a:buNone/>
            </a:pPr>
            <a:r>
              <a:rPr lang="en-US" sz="2000" dirty="0">
                <a:latin typeface="Arial" panose="020B0604020202020204" pitchFamily="34" charset="0"/>
                <a:cs typeface="Arial" panose="020B0604020202020204" pitchFamily="34" charset="0"/>
              </a:rPr>
              <a:t>With millions of dollars on the line, there is a long-standing debate about whether specific </a:t>
            </a:r>
            <a:r>
              <a:rPr lang="en-US" sz="2000" b="1" dirty="0">
                <a:latin typeface="Arial" panose="020B0604020202020204" pitchFamily="34" charset="0"/>
                <a:cs typeface="Arial" panose="020B0604020202020204" pitchFamily="34" charset="0"/>
              </a:rPr>
              <a:t>player types and strategies </a:t>
            </a:r>
            <a:r>
              <a:rPr lang="en-US" sz="2000" dirty="0">
                <a:latin typeface="Arial" panose="020B0604020202020204" pitchFamily="34" charset="0"/>
                <a:cs typeface="Arial" panose="020B0604020202020204" pitchFamily="34" charset="0"/>
              </a:rPr>
              <a:t>are more important to playoff success than regular season success.</a:t>
            </a:r>
          </a:p>
          <a:p>
            <a:pPr marL="0" indent="0" algn="just">
              <a:buNone/>
            </a:pPr>
            <a:endParaRPr lang="en-US" sz="2000" dirty="0">
              <a:latin typeface="Arial" panose="020B0604020202020204" pitchFamily="34" charset="0"/>
              <a:cs typeface="Arial" panose="020B0604020202020204" pitchFamily="34" charset="0"/>
            </a:endParaRPr>
          </a:p>
          <a:p>
            <a:pPr marL="0" indent="0" algn="just">
              <a:buNone/>
            </a:pPr>
            <a:r>
              <a:rPr lang="en-US" sz="2000" dirty="0">
                <a:latin typeface="Arial" panose="020B0604020202020204" pitchFamily="34" charset="0"/>
                <a:cs typeface="Arial" panose="020B0604020202020204" pitchFamily="34" charset="0"/>
              </a:rPr>
              <a:t>On </a:t>
            </a:r>
            <a:r>
              <a:rPr lang="en-US" sz="2000" b="1" dirty="0">
                <a:latin typeface="Arial" panose="020B0604020202020204" pitchFamily="34" charset="0"/>
                <a:cs typeface="Arial" panose="020B0604020202020204" pitchFamily="34" charset="0"/>
              </a:rPr>
              <a:t>offense</a:t>
            </a:r>
            <a:r>
              <a:rPr lang="en-US" sz="2000" dirty="0">
                <a:latin typeface="Arial" panose="020B0604020202020204" pitchFamily="34" charset="0"/>
                <a:cs typeface="Arial" panose="020B0604020202020204" pitchFamily="34" charset="0"/>
              </a:rPr>
              <a:t>, should teams prioritize contact hitters, power hitters, or patient hitters? And how much should they sacrifice good offensive talent to ensure decent speed or defensive ability?</a:t>
            </a:r>
          </a:p>
          <a:p>
            <a:pPr marL="0" indent="0" algn="just">
              <a:buNone/>
            </a:pPr>
            <a:endParaRPr lang="en-US" sz="2000" dirty="0">
              <a:latin typeface="Arial" panose="020B0604020202020204" pitchFamily="34" charset="0"/>
              <a:cs typeface="Arial" panose="020B0604020202020204" pitchFamily="34" charset="0"/>
            </a:endParaRPr>
          </a:p>
          <a:p>
            <a:pPr marL="0" indent="0" algn="just">
              <a:buNone/>
            </a:pPr>
            <a:r>
              <a:rPr lang="en-US" sz="2000" dirty="0">
                <a:latin typeface="Arial" panose="020B0604020202020204" pitchFamily="34" charset="0"/>
                <a:cs typeface="Arial" panose="020B0604020202020204" pitchFamily="34" charset="0"/>
              </a:rPr>
              <a:t>On </a:t>
            </a:r>
            <a:r>
              <a:rPr lang="en-US" sz="2000" b="1" dirty="0">
                <a:latin typeface="Arial" panose="020B0604020202020204" pitchFamily="34" charset="0"/>
                <a:cs typeface="Arial" panose="020B0604020202020204" pitchFamily="34" charset="0"/>
              </a:rPr>
              <a:t>defense</a:t>
            </a:r>
            <a:r>
              <a:rPr lang="en-US" sz="2000" dirty="0">
                <a:latin typeface="Arial" panose="020B0604020202020204" pitchFamily="34" charset="0"/>
                <a:cs typeface="Arial" panose="020B0604020202020204" pitchFamily="34" charset="0"/>
              </a:rPr>
              <a:t>, which pitchers should be targeted: those who strike out batters at the expense of giving up walks, or those who can control the strike zone and limit the quality of contact their opponents make?</a:t>
            </a:r>
          </a:p>
        </p:txBody>
      </p:sp>
      <p:pic>
        <p:nvPicPr>
          <p:cNvPr id="102" name="Picture 101" descr="Close up of a baseball ball">
            <a:extLst>
              <a:ext uri="{FF2B5EF4-FFF2-40B4-BE49-F238E27FC236}">
                <a16:creationId xmlns:a16="http://schemas.microsoft.com/office/drawing/2014/main" id="{8DA276DF-6330-7BB4-EE29-8F5347888C19}"/>
              </a:ext>
            </a:extLst>
          </p:cNvPr>
          <p:cNvPicPr>
            <a:picLocks noChangeAspect="1"/>
          </p:cNvPicPr>
          <p:nvPr/>
        </p:nvPicPr>
        <p:blipFill rotWithShape="1">
          <a:blip r:embed="rId2"/>
          <a:srcRect l="21907" r="19849"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6" name="Slide Number Placeholder 5">
            <a:extLst>
              <a:ext uri="{FF2B5EF4-FFF2-40B4-BE49-F238E27FC236}">
                <a16:creationId xmlns:a16="http://schemas.microsoft.com/office/drawing/2014/main" id="{9C1AFD37-14D2-6874-8310-BD9FFEBF5639}"/>
              </a:ext>
            </a:extLst>
          </p:cNvPr>
          <p:cNvSpPr>
            <a:spLocks noGrp="1"/>
          </p:cNvSpPr>
          <p:nvPr>
            <p:ph type="sldNum" sz="quarter" idx="12"/>
          </p:nvPr>
        </p:nvSpPr>
        <p:spPr>
          <a:xfrm>
            <a:off x="10167869" y="6356350"/>
            <a:ext cx="1768425" cy="365125"/>
          </a:xfrm>
        </p:spPr>
        <p:txBody>
          <a:bodyPr>
            <a:normAutofit/>
          </a:bodyPr>
          <a:lstStyle/>
          <a:p>
            <a:pPr>
              <a:spcAft>
                <a:spcPts val="600"/>
              </a:spcAft>
            </a:pPr>
            <a:fld id="{6E91CC32-6A6B-4E2E-BBA1-6864F305DA26}" type="slidenum">
              <a:rPr lang="en-US">
                <a:solidFill>
                  <a:srgbClr val="FFFFFF"/>
                </a:solidFill>
              </a:rPr>
              <a:pPr>
                <a:spcAft>
                  <a:spcPts val="600"/>
                </a:spcAft>
              </a:pPr>
              <a:t>5</a:t>
            </a:fld>
            <a:endParaRPr lang="en-US" dirty="0">
              <a:solidFill>
                <a:srgbClr val="FFFFFF"/>
              </a:solidFill>
            </a:endParaRPr>
          </a:p>
        </p:txBody>
      </p:sp>
    </p:spTree>
    <p:extLst>
      <p:ext uri="{BB962C8B-B14F-4D97-AF65-F5344CB8AC3E}">
        <p14:creationId xmlns:p14="http://schemas.microsoft.com/office/powerpoint/2010/main" val="1326021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ontent Placeholder 2">
            <a:extLst>
              <a:ext uri="{FF2B5EF4-FFF2-40B4-BE49-F238E27FC236}">
                <a16:creationId xmlns:a16="http://schemas.microsoft.com/office/drawing/2014/main" id="{F1B2318E-7709-EF50-6654-8DAEED6757DA}"/>
              </a:ext>
            </a:extLst>
          </p:cNvPr>
          <p:cNvSpPr>
            <a:spLocks noGrp="1"/>
          </p:cNvSpPr>
          <p:nvPr>
            <p:ph idx="1"/>
          </p:nvPr>
        </p:nvSpPr>
        <p:spPr>
          <a:xfrm>
            <a:off x="5948945" y="2197333"/>
            <a:ext cx="5334197" cy="2463334"/>
          </a:xfrm>
        </p:spPr>
        <p:txBody>
          <a:bodyPr anchor="ctr">
            <a:noAutofit/>
          </a:bodyPr>
          <a:lstStyle/>
          <a:p>
            <a:pPr marL="0" indent="0" algn="just">
              <a:buNone/>
            </a:pPr>
            <a:r>
              <a:rPr lang="en-US" sz="2400" dirty="0">
                <a:latin typeface="Arial" panose="020B0604020202020204" pitchFamily="34" charset="0"/>
                <a:cs typeface="Arial" panose="020B0604020202020204" pitchFamily="34" charset="0"/>
              </a:rPr>
              <a:t>My hypothesis in this analysis is that there is </a:t>
            </a:r>
            <a:r>
              <a:rPr lang="en-US" sz="2400" b="1" dirty="0">
                <a:latin typeface="Arial" panose="020B0604020202020204" pitchFamily="34" charset="0"/>
                <a:cs typeface="Arial" panose="020B0604020202020204" pitchFamily="34" charset="0"/>
              </a:rPr>
              <a:t>a significant difference in at least one factor </a:t>
            </a:r>
            <a:r>
              <a:rPr lang="en-US" sz="2400" dirty="0">
                <a:latin typeface="Arial" panose="020B0604020202020204" pitchFamily="34" charset="0"/>
                <a:cs typeface="Arial" panose="020B0604020202020204" pitchFamily="34" charset="0"/>
              </a:rPr>
              <a:t>(measured with commonly used baseball statistics) between Major League Baseball teams that win the World Series and other playoff teams who do not.</a:t>
            </a:r>
          </a:p>
        </p:txBody>
      </p:sp>
      <p:pic>
        <p:nvPicPr>
          <p:cNvPr id="90" name="Picture 89" descr="Overhead view of used baseballs">
            <a:extLst>
              <a:ext uri="{FF2B5EF4-FFF2-40B4-BE49-F238E27FC236}">
                <a16:creationId xmlns:a16="http://schemas.microsoft.com/office/drawing/2014/main" id="{09D14F3A-4E40-FAE1-0DEC-3CAE92C19902}"/>
              </a:ext>
            </a:extLst>
          </p:cNvPr>
          <p:cNvPicPr>
            <a:picLocks noChangeAspect="1"/>
          </p:cNvPicPr>
          <p:nvPr/>
        </p:nvPicPr>
        <p:blipFill rotWithShape="1">
          <a:blip r:embed="rId2"/>
          <a:srcRect l="29817" r="18347" b="-1"/>
          <a:stretch/>
        </p:blipFill>
        <p:spPr>
          <a:xfrm>
            <a:off x="0" y="0"/>
            <a:ext cx="5334204" cy="6868886"/>
          </a:xfrm>
          <a:prstGeom prst="rect">
            <a:avLst/>
          </a:prstGeom>
          <a:effectLst>
            <a:outerShdw blurRad="127000" dist="50800" dir="10800000" sx="99000" sy="99000" algn="r" rotWithShape="0">
              <a:prstClr val="black">
                <a:alpha val="40000"/>
              </a:prstClr>
            </a:outerShdw>
          </a:effectLst>
        </p:spPr>
      </p:pic>
      <p:sp>
        <p:nvSpPr>
          <p:cNvPr id="6" name="Slide Number Placeholder 5">
            <a:extLst>
              <a:ext uri="{FF2B5EF4-FFF2-40B4-BE49-F238E27FC236}">
                <a16:creationId xmlns:a16="http://schemas.microsoft.com/office/drawing/2014/main" id="{9C1AFD37-14D2-6874-8310-BD9FFEBF5639}"/>
              </a:ext>
            </a:extLst>
          </p:cNvPr>
          <p:cNvSpPr>
            <a:spLocks noGrp="1"/>
          </p:cNvSpPr>
          <p:nvPr>
            <p:ph type="sldNum" sz="quarter" idx="12"/>
          </p:nvPr>
        </p:nvSpPr>
        <p:spPr>
          <a:xfrm>
            <a:off x="10167869" y="6356350"/>
            <a:ext cx="1768425" cy="365125"/>
          </a:xfrm>
        </p:spPr>
        <p:txBody>
          <a:bodyPr>
            <a:normAutofit/>
          </a:bodyPr>
          <a:lstStyle/>
          <a:p>
            <a:pPr>
              <a:spcAft>
                <a:spcPts val="600"/>
              </a:spcAft>
            </a:pPr>
            <a:fld id="{6E91CC32-6A6B-4E2E-BBA1-6864F305DA26}" type="slidenum">
              <a:rPr lang="en-US">
                <a:solidFill>
                  <a:srgbClr val="FFFFFF"/>
                </a:solidFill>
              </a:rPr>
              <a:pPr>
                <a:spcAft>
                  <a:spcPts val="600"/>
                </a:spcAft>
              </a:pPr>
              <a:t>6</a:t>
            </a:fld>
            <a:endParaRPr lang="en-US" dirty="0">
              <a:solidFill>
                <a:srgbClr val="FFFFFF"/>
              </a:solidFill>
            </a:endParaRPr>
          </a:p>
        </p:txBody>
      </p:sp>
      <p:sp>
        <p:nvSpPr>
          <p:cNvPr id="5" name="Title 1">
            <a:extLst>
              <a:ext uri="{FF2B5EF4-FFF2-40B4-BE49-F238E27FC236}">
                <a16:creationId xmlns:a16="http://schemas.microsoft.com/office/drawing/2014/main" id="{FBD00488-DDDA-0D49-B2DD-1886B7483199}"/>
              </a:ext>
            </a:extLst>
          </p:cNvPr>
          <p:cNvSpPr txBox="1">
            <a:spLocks/>
          </p:cNvSpPr>
          <p:nvPr/>
        </p:nvSpPr>
        <p:spPr>
          <a:xfrm>
            <a:off x="7114774" y="785400"/>
            <a:ext cx="3296655" cy="6265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u="sng" dirty="0">
                <a:latin typeface="Arial" panose="020B0604020202020204" pitchFamily="34" charset="0"/>
                <a:cs typeface="Arial" panose="020B0604020202020204" pitchFamily="34" charset="0"/>
              </a:rPr>
              <a:t>Hypothesis (cont.)</a:t>
            </a:r>
          </a:p>
        </p:txBody>
      </p:sp>
    </p:spTree>
    <p:extLst>
      <p:ext uri="{BB962C8B-B14F-4D97-AF65-F5344CB8AC3E}">
        <p14:creationId xmlns:p14="http://schemas.microsoft.com/office/powerpoint/2010/main" val="2969174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C46B48-0D9B-5353-A7C1-35ADCB5D11A7}"/>
              </a:ext>
            </a:extLst>
          </p:cNvPr>
          <p:cNvSpPr>
            <a:spLocks noGrp="1"/>
          </p:cNvSpPr>
          <p:nvPr>
            <p:ph type="title"/>
          </p:nvPr>
        </p:nvSpPr>
        <p:spPr>
          <a:xfrm>
            <a:off x="2647407" y="350488"/>
            <a:ext cx="2380654" cy="863507"/>
          </a:xfrm>
        </p:spPr>
        <p:txBody>
          <a:bodyPr>
            <a:normAutofit/>
          </a:bodyPr>
          <a:lstStyle/>
          <a:p>
            <a:r>
              <a:rPr lang="en-US" sz="4000" b="1" u="sng" dirty="0">
                <a:latin typeface="Arial" panose="020B0604020202020204" pitchFamily="34" charset="0"/>
                <a:cs typeface="Arial" panose="020B0604020202020204" pitchFamily="34" charset="0"/>
              </a:rPr>
              <a:t>Analysis</a:t>
            </a:r>
          </a:p>
        </p:txBody>
      </p:sp>
      <p:sp>
        <p:nvSpPr>
          <p:cNvPr id="81" name="Content Placeholder 2">
            <a:extLst>
              <a:ext uri="{FF2B5EF4-FFF2-40B4-BE49-F238E27FC236}">
                <a16:creationId xmlns:a16="http://schemas.microsoft.com/office/drawing/2014/main" id="{F1B2318E-7709-EF50-6654-8DAEED6757DA}"/>
              </a:ext>
            </a:extLst>
          </p:cNvPr>
          <p:cNvSpPr>
            <a:spLocks noGrp="1"/>
          </p:cNvSpPr>
          <p:nvPr>
            <p:ph idx="1"/>
          </p:nvPr>
        </p:nvSpPr>
        <p:spPr>
          <a:xfrm>
            <a:off x="836679" y="1564483"/>
            <a:ext cx="6002110" cy="4364044"/>
          </a:xfrm>
        </p:spPr>
        <p:txBody>
          <a:bodyPr>
            <a:noAutofit/>
          </a:bodyPr>
          <a:lstStyle/>
          <a:p>
            <a:pPr marL="0" indent="0" algn="just">
              <a:buNone/>
            </a:pPr>
            <a:r>
              <a:rPr lang="en-US" sz="2400" dirty="0">
                <a:latin typeface="Arial" panose="020B0604020202020204" pitchFamily="34" charset="0"/>
                <a:cs typeface="Arial" panose="020B0604020202020204" pitchFamily="34" charset="0"/>
              </a:rPr>
              <a:t>To test my hypothesis, I used </a:t>
            </a:r>
            <a:r>
              <a:rPr lang="en-US" sz="2400" b="1" dirty="0">
                <a:latin typeface="Arial" panose="020B0604020202020204" pitchFamily="34" charset="0"/>
                <a:cs typeface="Arial" panose="020B0604020202020204" pitchFamily="34" charset="0"/>
              </a:rPr>
              <a:t>hypothesis tests</a:t>
            </a:r>
            <a:r>
              <a:rPr lang="en-US" sz="2400" dirty="0">
                <a:latin typeface="Arial" panose="020B0604020202020204" pitchFamily="34" charset="0"/>
                <a:cs typeface="Arial" panose="020B0604020202020204" pitchFamily="34" charset="0"/>
              </a:rPr>
              <a:t>. Seems like the correct technique choice just from the name, right? Here’s what happens in a hypothesis test like the ones I ran:</a:t>
            </a:r>
          </a:p>
          <a:p>
            <a:pPr algn="just"/>
            <a:r>
              <a:rPr lang="en-US" sz="2400" dirty="0">
                <a:latin typeface="Arial" panose="020B0604020202020204" pitchFamily="34" charset="0"/>
                <a:cs typeface="Arial" panose="020B0604020202020204" pitchFamily="34" charset="0"/>
              </a:rPr>
              <a:t>The averages and standard deviations (a measurement of how “spread out” data is) in a chosen statistic are calculated for two different groups. In this analysis, those groups were:</a:t>
            </a:r>
          </a:p>
          <a:p>
            <a:pPr lvl="1" algn="just"/>
            <a:r>
              <a:rPr lang="en-US" dirty="0">
                <a:latin typeface="Arial" panose="020B0604020202020204" pitchFamily="34" charset="0"/>
                <a:cs typeface="Arial" panose="020B0604020202020204" pitchFamily="34" charset="0"/>
              </a:rPr>
              <a:t>Teams that won the World Series.</a:t>
            </a:r>
          </a:p>
          <a:p>
            <a:pPr lvl="1" algn="just"/>
            <a:r>
              <a:rPr lang="en-US" dirty="0">
                <a:latin typeface="Arial" panose="020B0604020202020204" pitchFamily="34" charset="0"/>
                <a:cs typeface="Arial" panose="020B0604020202020204" pitchFamily="34" charset="0"/>
              </a:rPr>
              <a:t>Other teams that did not.</a:t>
            </a:r>
          </a:p>
        </p:txBody>
      </p:sp>
      <p:pic>
        <p:nvPicPr>
          <p:cNvPr id="99" name="Picture 98" descr="Complex maths formulae on a blackboard">
            <a:extLst>
              <a:ext uri="{FF2B5EF4-FFF2-40B4-BE49-F238E27FC236}">
                <a16:creationId xmlns:a16="http://schemas.microsoft.com/office/drawing/2014/main" id="{8522C85E-3290-4534-C634-C2B4A3FFB92C}"/>
              </a:ext>
            </a:extLst>
          </p:cNvPr>
          <p:cNvPicPr>
            <a:picLocks noChangeAspect="1"/>
          </p:cNvPicPr>
          <p:nvPr/>
        </p:nvPicPr>
        <p:blipFill rotWithShape="1">
          <a:blip r:embed="rId2"/>
          <a:srcRect l="29829" r="17027" b="-1"/>
          <a:stretch/>
        </p:blipFill>
        <p:spPr>
          <a:xfrm>
            <a:off x="7199440" y="10"/>
            <a:ext cx="4992560" cy="6857990"/>
          </a:xfrm>
          <a:prstGeom prst="rect">
            <a:avLst/>
          </a:prstGeom>
          <a:effectLst/>
        </p:spPr>
      </p:pic>
      <p:sp>
        <p:nvSpPr>
          <p:cNvPr id="6" name="Slide Number Placeholder 5">
            <a:extLst>
              <a:ext uri="{FF2B5EF4-FFF2-40B4-BE49-F238E27FC236}">
                <a16:creationId xmlns:a16="http://schemas.microsoft.com/office/drawing/2014/main" id="{9C1AFD37-14D2-6874-8310-BD9FFEBF5639}"/>
              </a:ext>
            </a:extLst>
          </p:cNvPr>
          <p:cNvSpPr>
            <a:spLocks noGrp="1"/>
          </p:cNvSpPr>
          <p:nvPr>
            <p:ph type="sldNum" sz="quarter" idx="12"/>
          </p:nvPr>
        </p:nvSpPr>
        <p:spPr>
          <a:xfrm>
            <a:off x="8610600" y="6356350"/>
            <a:ext cx="2743200" cy="365125"/>
          </a:xfrm>
        </p:spPr>
        <p:txBody>
          <a:bodyPr>
            <a:normAutofit/>
          </a:bodyPr>
          <a:lstStyle/>
          <a:p>
            <a:pPr>
              <a:spcAft>
                <a:spcPts val="600"/>
              </a:spcAft>
            </a:pPr>
            <a:fld id="{6E91CC32-6A6B-4E2E-BBA1-6864F305DA26}" type="slidenum">
              <a:rPr lang="en-US">
                <a:solidFill>
                  <a:srgbClr val="FFFFFF"/>
                </a:solidFill>
              </a:rPr>
              <a:pPr>
                <a:spcAft>
                  <a:spcPts val="600"/>
                </a:spcAft>
              </a:pPr>
              <a:t>7</a:t>
            </a:fld>
            <a:endParaRPr lang="en-US" dirty="0">
              <a:solidFill>
                <a:srgbClr val="FFFFFF"/>
              </a:solidFill>
            </a:endParaRPr>
          </a:p>
        </p:txBody>
      </p:sp>
    </p:spTree>
    <p:extLst>
      <p:ext uri="{BB962C8B-B14F-4D97-AF65-F5344CB8AC3E}">
        <p14:creationId xmlns:p14="http://schemas.microsoft.com/office/powerpoint/2010/main" val="362617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C46B48-0D9B-5353-A7C1-35ADCB5D11A7}"/>
              </a:ext>
            </a:extLst>
          </p:cNvPr>
          <p:cNvSpPr>
            <a:spLocks noGrp="1"/>
          </p:cNvSpPr>
          <p:nvPr>
            <p:ph type="title"/>
          </p:nvPr>
        </p:nvSpPr>
        <p:spPr>
          <a:xfrm>
            <a:off x="6390627" y="526846"/>
            <a:ext cx="4995333" cy="637419"/>
          </a:xfrm>
        </p:spPr>
        <p:txBody>
          <a:bodyPr anchor="ctr">
            <a:normAutofit/>
          </a:bodyPr>
          <a:lstStyle/>
          <a:p>
            <a:r>
              <a:rPr lang="en-US" sz="2800" b="1" u="sng" dirty="0">
                <a:latin typeface="Arial" panose="020B0604020202020204" pitchFamily="34" charset="0"/>
                <a:cs typeface="Arial" panose="020B0604020202020204" pitchFamily="34" charset="0"/>
              </a:rPr>
              <a:t>Hypothesis Test Description</a:t>
            </a:r>
          </a:p>
        </p:txBody>
      </p:sp>
      <p:sp>
        <p:nvSpPr>
          <p:cNvPr id="81" name="Content Placeholder 2">
            <a:extLst>
              <a:ext uri="{FF2B5EF4-FFF2-40B4-BE49-F238E27FC236}">
                <a16:creationId xmlns:a16="http://schemas.microsoft.com/office/drawing/2014/main" id="{F1B2318E-7709-EF50-6654-8DAEED6757DA}"/>
              </a:ext>
            </a:extLst>
          </p:cNvPr>
          <p:cNvSpPr>
            <a:spLocks noGrp="1"/>
          </p:cNvSpPr>
          <p:nvPr>
            <p:ph idx="1"/>
          </p:nvPr>
        </p:nvSpPr>
        <p:spPr>
          <a:xfrm>
            <a:off x="5840294" y="1421960"/>
            <a:ext cx="5835891" cy="5178345"/>
          </a:xfrm>
        </p:spPr>
        <p:txBody>
          <a:bodyPr anchor="ctr">
            <a:noAutofit/>
          </a:bodyPr>
          <a:lstStyle/>
          <a:p>
            <a:pPr algn="just"/>
            <a:r>
              <a:rPr lang="en-US" sz="2400" dirty="0">
                <a:latin typeface="Arial" panose="020B0604020202020204" pitchFamily="34" charset="0"/>
                <a:cs typeface="Arial" panose="020B0604020202020204" pitchFamily="34" charset="0"/>
              </a:rPr>
              <a:t>The averages and standard deviations are compared to determine if there is a </a:t>
            </a:r>
            <a:r>
              <a:rPr lang="en-US" sz="2400" b="1" dirty="0">
                <a:latin typeface="Arial" panose="020B0604020202020204" pitchFamily="34" charset="0"/>
                <a:cs typeface="Arial" panose="020B0604020202020204" pitchFamily="34" charset="0"/>
              </a:rPr>
              <a:t>statistically significant difference </a:t>
            </a:r>
            <a:r>
              <a:rPr lang="en-US" sz="2400" dirty="0">
                <a:latin typeface="Arial" panose="020B0604020202020204" pitchFamily="34" charset="0"/>
                <a:cs typeface="Arial" panose="020B0604020202020204" pitchFamily="34" charset="0"/>
              </a:rPr>
              <a:t>between them.</a:t>
            </a:r>
          </a:p>
          <a:p>
            <a:pPr algn="just"/>
            <a:r>
              <a:rPr lang="en-US" sz="2400" dirty="0">
                <a:latin typeface="Arial" panose="020B0604020202020204" pitchFamily="34" charset="0"/>
                <a:cs typeface="Arial" panose="020B0604020202020204" pitchFamily="34" charset="0"/>
              </a:rPr>
              <a:t>To determine significance, a hypothesis test starts by assuming that there is no difference.</a:t>
            </a:r>
          </a:p>
          <a:p>
            <a:pPr algn="just"/>
            <a:r>
              <a:rPr lang="en-US" sz="2400" dirty="0">
                <a:latin typeface="Arial" panose="020B0604020202020204" pitchFamily="34" charset="0"/>
                <a:cs typeface="Arial" panose="020B0604020202020204" pitchFamily="34" charset="0"/>
              </a:rPr>
              <a:t>It then calculates the </a:t>
            </a:r>
            <a:r>
              <a:rPr lang="en-US" sz="2400" b="1" dirty="0">
                <a:latin typeface="Arial" panose="020B0604020202020204" pitchFamily="34" charset="0"/>
                <a:cs typeface="Arial" panose="020B0604020202020204" pitchFamily="34" charset="0"/>
              </a:rPr>
              <a:t>probability</a:t>
            </a:r>
            <a:r>
              <a:rPr lang="en-US" sz="2400" dirty="0">
                <a:latin typeface="Arial" panose="020B0604020202020204" pitchFamily="34" charset="0"/>
                <a:cs typeface="Arial" panose="020B0604020202020204" pitchFamily="34" charset="0"/>
              </a:rPr>
              <a:t> of getting the given results, or more extreme, if that assumption was true.</a:t>
            </a:r>
          </a:p>
          <a:p>
            <a:pPr algn="just"/>
            <a:r>
              <a:rPr lang="en-US" sz="2400" dirty="0">
                <a:latin typeface="Arial" panose="020B0604020202020204" pitchFamily="34" charset="0"/>
                <a:cs typeface="Arial" panose="020B0604020202020204" pitchFamily="34" charset="0"/>
              </a:rPr>
              <a:t>If this probability is very low, past a certain pre-determined threshold, this is considered enough evidence to say that the </a:t>
            </a:r>
            <a:r>
              <a:rPr lang="en-US" sz="2400" b="1" dirty="0">
                <a:latin typeface="Arial" panose="020B0604020202020204" pitchFamily="34" charset="0"/>
                <a:cs typeface="Arial" panose="020B0604020202020204" pitchFamily="34" charset="0"/>
              </a:rPr>
              <a:t>original assumption was not true</a:t>
            </a:r>
            <a:r>
              <a:rPr lang="en-US" sz="2400" dirty="0">
                <a:latin typeface="Arial" panose="020B0604020202020204" pitchFamily="34" charset="0"/>
                <a:cs typeface="Arial" panose="020B0604020202020204" pitchFamily="34" charset="0"/>
              </a:rPr>
              <a:t>.</a:t>
            </a:r>
          </a:p>
        </p:txBody>
      </p:sp>
      <p:pic>
        <p:nvPicPr>
          <p:cNvPr id="83" name="Picture 82" descr="Zigzag indicator line">
            <a:extLst>
              <a:ext uri="{FF2B5EF4-FFF2-40B4-BE49-F238E27FC236}">
                <a16:creationId xmlns:a16="http://schemas.microsoft.com/office/drawing/2014/main" id="{E3735B3D-EE68-B834-26E8-7DCE1F4CBE13}"/>
              </a:ext>
            </a:extLst>
          </p:cNvPr>
          <p:cNvPicPr>
            <a:picLocks noChangeAspect="1"/>
          </p:cNvPicPr>
          <p:nvPr/>
        </p:nvPicPr>
        <p:blipFill rotWithShape="1">
          <a:blip r:embed="rId2"/>
          <a:srcRect l="21658" r="26505" b="-1"/>
          <a:stretch/>
        </p:blipFill>
        <p:spPr>
          <a:xfrm>
            <a:off x="0" y="-10886"/>
            <a:ext cx="5334204" cy="6868886"/>
          </a:xfrm>
          <a:prstGeom prst="rect">
            <a:avLst/>
          </a:prstGeom>
          <a:effectLst>
            <a:outerShdw blurRad="127000" dist="50800" dir="10800000" sx="99000" sy="99000" algn="r" rotWithShape="0">
              <a:prstClr val="black">
                <a:alpha val="40000"/>
              </a:prstClr>
            </a:outerShdw>
          </a:effectLst>
        </p:spPr>
      </p:pic>
      <p:sp>
        <p:nvSpPr>
          <p:cNvPr id="6" name="Slide Number Placeholder 5">
            <a:extLst>
              <a:ext uri="{FF2B5EF4-FFF2-40B4-BE49-F238E27FC236}">
                <a16:creationId xmlns:a16="http://schemas.microsoft.com/office/drawing/2014/main" id="{9C1AFD37-14D2-6874-8310-BD9FFEBF5639}"/>
              </a:ext>
            </a:extLst>
          </p:cNvPr>
          <p:cNvSpPr>
            <a:spLocks noGrp="1"/>
          </p:cNvSpPr>
          <p:nvPr>
            <p:ph type="sldNum" sz="quarter" idx="12"/>
          </p:nvPr>
        </p:nvSpPr>
        <p:spPr>
          <a:xfrm>
            <a:off x="10167869" y="6356350"/>
            <a:ext cx="1768425" cy="365125"/>
          </a:xfrm>
        </p:spPr>
        <p:txBody>
          <a:bodyPr>
            <a:normAutofit/>
          </a:bodyPr>
          <a:lstStyle/>
          <a:p>
            <a:pPr>
              <a:spcAft>
                <a:spcPts val="600"/>
              </a:spcAft>
            </a:pPr>
            <a:fld id="{6E91CC32-6A6B-4E2E-BBA1-6864F305DA26}" type="slidenum">
              <a:rPr lang="en-US">
                <a:solidFill>
                  <a:srgbClr val="FFFFFF"/>
                </a:solidFill>
              </a:rPr>
              <a:pPr>
                <a:spcAft>
                  <a:spcPts val="600"/>
                </a:spcAft>
              </a:pPr>
              <a:t>8</a:t>
            </a:fld>
            <a:endParaRPr lang="en-US" dirty="0">
              <a:solidFill>
                <a:srgbClr val="FFFFFF"/>
              </a:solidFill>
            </a:endParaRPr>
          </a:p>
        </p:txBody>
      </p:sp>
    </p:spTree>
    <p:extLst>
      <p:ext uri="{BB962C8B-B14F-4D97-AF65-F5344CB8AC3E}">
        <p14:creationId xmlns:p14="http://schemas.microsoft.com/office/powerpoint/2010/main" val="1416720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C46B48-0D9B-5353-A7C1-35ADCB5D11A7}"/>
              </a:ext>
            </a:extLst>
          </p:cNvPr>
          <p:cNvSpPr>
            <a:spLocks noGrp="1"/>
          </p:cNvSpPr>
          <p:nvPr>
            <p:ph type="title"/>
          </p:nvPr>
        </p:nvSpPr>
        <p:spPr>
          <a:xfrm>
            <a:off x="1371599" y="294538"/>
            <a:ext cx="9895951" cy="1033669"/>
          </a:xfrm>
        </p:spPr>
        <p:txBody>
          <a:bodyPr>
            <a:normAutofit/>
          </a:bodyPr>
          <a:lstStyle/>
          <a:p>
            <a:pPr algn="ctr"/>
            <a:r>
              <a:rPr lang="en-US" sz="4000" b="1" u="sng" dirty="0">
                <a:solidFill>
                  <a:srgbClr val="FFFFFF"/>
                </a:solidFill>
                <a:latin typeface="Arial" panose="020B0604020202020204" pitchFamily="34" charset="0"/>
                <a:cs typeface="Arial" panose="020B0604020202020204" pitchFamily="34" charset="0"/>
              </a:rPr>
              <a:t>Hypothesis Test Example</a:t>
            </a:r>
          </a:p>
        </p:txBody>
      </p:sp>
      <p:sp>
        <p:nvSpPr>
          <p:cNvPr id="81" name="Content Placeholder 2">
            <a:extLst>
              <a:ext uri="{FF2B5EF4-FFF2-40B4-BE49-F238E27FC236}">
                <a16:creationId xmlns:a16="http://schemas.microsoft.com/office/drawing/2014/main" id="{F1B2318E-7709-EF50-6654-8DAEED6757DA}"/>
              </a:ext>
            </a:extLst>
          </p:cNvPr>
          <p:cNvSpPr>
            <a:spLocks noGrp="1"/>
          </p:cNvSpPr>
          <p:nvPr>
            <p:ph idx="1"/>
          </p:nvPr>
        </p:nvSpPr>
        <p:spPr>
          <a:xfrm>
            <a:off x="685799" y="1777342"/>
            <a:ext cx="8534402" cy="4821148"/>
          </a:xfrm>
        </p:spPr>
        <p:txBody>
          <a:bodyPr anchor="ctr">
            <a:noAutofit/>
          </a:bodyPr>
          <a:lstStyle/>
          <a:p>
            <a:pPr algn="just"/>
            <a:r>
              <a:rPr lang="en-US" sz="2400" dirty="0">
                <a:latin typeface="Arial" panose="020B0604020202020204" pitchFamily="34" charset="0"/>
                <a:cs typeface="Arial" panose="020B0604020202020204" pitchFamily="34" charset="0"/>
              </a:rPr>
              <a:t>You are trying to show that one baseball team is better at scoring more runs per game than another team.</a:t>
            </a:r>
          </a:p>
          <a:p>
            <a:pPr algn="just"/>
            <a:r>
              <a:rPr lang="en-US" sz="2400" dirty="0">
                <a:latin typeface="Arial" panose="020B0604020202020204" pitchFamily="34" charset="0"/>
                <a:cs typeface="Arial" panose="020B0604020202020204" pitchFamily="34" charset="0"/>
              </a:rPr>
              <a:t>You assume that both teams can score the same number of runs per game.</a:t>
            </a:r>
          </a:p>
          <a:p>
            <a:pPr algn="just"/>
            <a:r>
              <a:rPr lang="en-US" sz="2400" dirty="0">
                <a:latin typeface="Arial" panose="020B0604020202020204" pitchFamily="34" charset="0"/>
                <a:cs typeface="Arial" panose="020B0604020202020204" pitchFamily="34" charset="0"/>
              </a:rPr>
              <a:t>Using the averages and standard deviations of collected runs scored statistics, you show that if the two teams </a:t>
            </a:r>
            <a:r>
              <a:rPr lang="en-US" sz="2400" i="1" dirty="0">
                <a:latin typeface="Arial" panose="020B0604020202020204" pitchFamily="34" charset="0"/>
                <a:cs typeface="Arial" panose="020B0604020202020204" pitchFamily="34" charset="0"/>
              </a:rPr>
              <a:t>were</a:t>
            </a:r>
            <a:r>
              <a:rPr lang="en-US" sz="2400" dirty="0">
                <a:latin typeface="Arial" panose="020B0604020202020204" pitchFamily="34" charset="0"/>
                <a:cs typeface="Arial" panose="020B0604020202020204" pitchFamily="34" charset="0"/>
              </a:rPr>
              <a:t> equal in talent, results as extreme as those found would only occur 1% of the time.</a:t>
            </a:r>
          </a:p>
          <a:p>
            <a:pPr algn="just"/>
            <a:r>
              <a:rPr lang="en-US" sz="2400" dirty="0">
                <a:latin typeface="Arial" panose="020B0604020202020204" pitchFamily="34" charset="0"/>
                <a:cs typeface="Arial" panose="020B0604020202020204" pitchFamily="34" charset="0"/>
              </a:rPr>
              <a:t>This percentage is lower than your pre-determined threshold for significance, so you say once and for all: </a:t>
            </a:r>
            <a:r>
              <a:rPr lang="en-US" sz="2400" b="1" dirty="0">
                <a:latin typeface="Arial" panose="020B0604020202020204" pitchFamily="34" charset="0"/>
                <a:cs typeface="Arial" panose="020B0604020202020204" pitchFamily="34" charset="0"/>
              </a:rPr>
              <a:t>this team is better!</a:t>
            </a:r>
          </a:p>
        </p:txBody>
      </p:sp>
      <p:sp>
        <p:nvSpPr>
          <p:cNvPr id="6" name="Slide Number Placeholder 5">
            <a:extLst>
              <a:ext uri="{FF2B5EF4-FFF2-40B4-BE49-F238E27FC236}">
                <a16:creationId xmlns:a16="http://schemas.microsoft.com/office/drawing/2014/main" id="{9C1AFD37-14D2-6874-8310-BD9FFEBF5639}"/>
              </a:ext>
            </a:extLst>
          </p:cNvPr>
          <p:cNvSpPr>
            <a:spLocks noGrp="1"/>
          </p:cNvSpPr>
          <p:nvPr>
            <p:ph type="sldNum" sz="quarter" idx="12"/>
          </p:nvPr>
        </p:nvSpPr>
        <p:spPr>
          <a:xfrm>
            <a:off x="11704320" y="6455431"/>
            <a:ext cx="445913" cy="365125"/>
          </a:xfrm>
        </p:spPr>
        <p:txBody>
          <a:bodyPr>
            <a:normAutofit/>
          </a:bodyPr>
          <a:lstStyle/>
          <a:p>
            <a:pPr>
              <a:spcAft>
                <a:spcPts val="600"/>
              </a:spcAft>
            </a:pPr>
            <a:fld id="{6E91CC32-6A6B-4E2E-BBA1-6864F305DA26}" type="slidenum">
              <a:rPr lang="en-US" sz="1100">
                <a:solidFill>
                  <a:schemeClr val="tx1">
                    <a:lumMod val="50000"/>
                    <a:lumOff val="50000"/>
                  </a:schemeClr>
                </a:solidFill>
              </a:rPr>
              <a:pPr>
                <a:spcAft>
                  <a:spcPts val="600"/>
                </a:spcAft>
              </a:pPr>
              <a:t>9</a:t>
            </a:fld>
            <a:endParaRPr lang="en-US" sz="1100" dirty="0">
              <a:solidFill>
                <a:schemeClr val="tx1">
                  <a:lumMod val="50000"/>
                  <a:lumOff val="50000"/>
                </a:schemeClr>
              </a:solidFill>
            </a:endParaRPr>
          </a:p>
        </p:txBody>
      </p:sp>
      <p:pic>
        <p:nvPicPr>
          <p:cNvPr id="4" name="Graphic 3" descr="Clipboard Partially Crossed with solid fill">
            <a:extLst>
              <a:ext uri="{FF2B5EF4-FFF2-40B4-BE49-F238E27FC236}">
                <a16:creationId xmlns:a16="http://schemas.microsoft.com/office/drawing/2014/main" id="{DA17815F-A017-6124-60AD-E7646CEF2A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27517" y="2258983"/>
            <a:ext cx="3222716" cy="3222716"/>
          </a:xfrm>
          <a:prstGeom prst="rect">
            <a:avLst/>
          </a:prstGeom>
        </p:spPr>
      </p:pic>
    </p:spTree>
    <p:extLst>
      <p:ext uri="{BB962C8B-B14F-4D97-AF65-F5344CB8AC3E}">
        <p14:creationId xmlns:p14="http://schemas.microsoft.com/office/powerpoint/2010/main" val="3017263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553</TotalTime>
  <Words>1737</Words>
  <Application>Microsoft Office PowerPoint</Application>
  <PresentationFormat>Widescreen</PresentationFormat>
  <Paragraphs>207</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Aptos Display</vt:lpstr>
      <vt:lpstr>Arial</vt:lpstr>
      <vt:lpstr>Calibri</vt:lpstr>
      <vt:lpstr>Symbol</vt:lpstr>
      <vt:lpstr>Office Theme</vt:lpstr>
      <vt:lpstr>An Analysis of Major League Baseball’s World Series Winners</vt:lpstr>
      <vt:lpstr>Contents</vt:lpstr>
      <vt:lpstr>Introduction</vt:lpstr>
      <vt:lpstr>Hypothesis</vt:lpstr>
      <vt:lpstr>Hypothesis (cont.)</vt:lpstr>
      <vt:lpstr>PowerPoint Presentation</vt:lpstr>
      <vt:lpstr>Analysis</vt:lpstr>
      <vt:lpstr>Hypothesis Test Description</vt:lpstr>
      <vt:lpstr>Hypothesis Test Example</vt:lpstr>
      <vt:lpstr>Yearly League Average Adjustment</vt:lpstr>
      <vt:lpstr>Offensive Statistics Tested</vt:lpstr>
      <vt:lpstr>Defensive Statistics Tested</vt:lpstr>
      <vt:lpstr>Findings</vt:lpstr>
      <vt:lpstr>What do the results mean?</vt:lpstr>
      <vt:lpstr>What about the insignificant results?</vt:lpstr>
      <vt:lpstr>Limitations</vt:lpstr>
      <vt:lpstr>PowerPoint Presentation</vt:lpstr>
      <vt:lpstr>PowerPoint Presentation</vt:lpstr>
      <vt:lpstr>PowerPoint Presentation</vt:lpstr>
      <vt:lpstr>PowerPoint Presentation</vt:lpstr>
      <vt:lpstr>PowerPoint Presentation</vt:lpstr>
      <vt:lpstr>Benefits</vt:lpstr>
      <vt:lpstr>Source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Analysis of Major League Baseball’s World Series Winners</dc:title>
  <dc:creator>Tucker Atwood</dc:creator>
  <cp:lastModifiedBy>Tucker Atwood</cp:lastModifiedBy>
  <cp:revision>3</cp:revision>
  <dcterms:created xsi:type="dcterms:W3CDTF">2024-06-17T17:55:05Z</dcterms:created>
  <dcterms:modified xsi:type="dcterms:W3CDTF">2024-06-18T14:05:07Z</dcterms:modified>
</cp:coreProperties>
</file>